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84" r:id="rId3"/>
    <p:sldId id="299" r:id="rId4"/>
    <p:sldId id="351" r:id="rId5"/>
    <p:sldId id="413" r:id="rId6"/>
    <p:sldId id="357" r:id="rId7"/>
    <p:sldId id="345" r:id="rId8"/>
    <p:sldId id="436" r:id="rId9"/>
    <p:sldId id="354" r:id="rId10"/>
    <p:sldId id="437" r:id="rId11"/>
    <p:sldId id="276" r:id="rId12"/>
    <p:sldId id="278" r:id="rId13"/>
    <p:sldId id="344" r:id="rId14"/>
    <p:sldId id="360" r:id="rId15"/>
    <p:sldId id="361" r:id="rId16"/>
    <p:sldId id="277" r:id="rId17"/>
    <p:sldId id="343" r:id="rId18"/>
    <p:sldId id="302" r:id="rId19"/>
    <p:sldId id="352" r:id="rId20"/>
    <p:sldId id="353" r:id="rId21"/>
    <p:sldId id="362" r:id="rId22"/>
    <p:sldId id="438" r:id="rId23"/>
    <p:sldId id="409" r:id="rId24"/>
    <p:sldId id="414" r:id="rId25"/>
    <p:sldId id="415" r:id="rId26"/>
    <p:sldId id="418" r:id="rId27"/>
    <p:sldId id="419" r:id="rId28"/>
    <p:sldId id="420" r:id="rId29"/>
    <p:sldId id="421" r:id="rId30"/>
    <p:sldId id="445" r:id="rId31"/>
    <p:sldId id="440" r:id="rId32"/>
    <p:sldId id="424" r:id="rId33"/>
    <p:sldId id="447" r:id="rId34"/>
    <p:sldId id="425" r:id="rId35"/>
    <p:sldId id="426" r:id="rId36"/>
    <p:sldId id="430" r:id="rId37"/>
    <p:sldId id="431" r:id="rId38"/>
    <p:sldId id="432" r:id="rId39"/>
    <p:sldId id="439" r:id="rId40"/>
    <p:sldId id="433" r:id="rId41"/>
    <p:sldId id="434" r:id="rId42"/>
    <p:sldId id="470" r:id="rId43"/>
    <p:sldId id="471" r:id="rId44"/>
    <p:sldId id="472" r:id="rId45"/>
    <p:sldId id="499" r:id="rId46"/>
    <p:sldId id="474" r:id="rId47"/>
    <p:sldId id="444" r:id="rId48"/>
    <p:sldId id="473" r:id="rId49"/>
    <p:sldId id="497" r:id="rId50"/>
    <p:sldId id="495" r:id="rId51"/>
    <p:sldId id="496" r:id="rId52"/>
    <p:sldId id="550" r:id="rId53"/>
    <p:sldId id="498" r:id="rId54"/>
    <p:sldId id="500" r:id="rId55"/>
    <p:sldId id="520" r:id="rId56"/>
    <p:sldId id="522" r:id="rId57"/>
    <p:sldId id="526" r:id="rId58"/>
    <p:sldId id="524" r:id="rId59"/>
    <p:sldId id="544" r:id="rId60"/>
    <p:sldId id="501" r:id="rId61"/>
    <p:sldId id="545" r:id="rId62"/>
    <p:sldId id="546" r:id="rId63"/>
    <p:sldId id="530" r:id="rId64"/>
    <p:sldId id="531" r:id="rId65"/>
    <p:sldId id="551" r:id="rId66"/>
    <p:sldId id="555" r:id="rId67"/>
    <p:sldId id="552" r:id="rId68"/>
    <p:sldId id="554" r:id="rId69"/>
    <p:sldId id="553" r:id="rId70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0000FF"/>
    <a:srgbClr val="FF9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1" autoAdjust="0"/>
    <p:restoredTop sz="92517" autoAdjust="0"/>
  </p:normalViewPr>
  <p:slideViewPr>
    <p:cSldViewPr>
      <p:cViewPr>
        <p:scale>
          <a:sx n="50" d="100"/>
          <a:sy n="50" d="100"/>
        </p:scale>
        <p:origin x="2820" y="9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231A0-65EA-764F-A809-6ED8875B226F}" type="doc">
      <dgm:prSet loTypeId="urn:microsoft.com/office/officeart/2005/8/layout/vList4#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0E252C-E525-4C47-A80D-BD9E445644D8}">
      <dgm:prSet phldrT="[Text]" custT="1"/>
      <dgm:spPr/>
      <dgm:t>
        <a:bodyPr/>
        <a:lstStyle/>
        <a:p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 Storm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EE7590B6-7ADD-4449-BB70-8C711B29CEB0}" type="parTrans" cxnId="{07953FB2-9889-FB43-93C5-DB550CA1C43A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A4EF69EB-3D12-D040-999F-8695F95778A4}" type="sibTrans" cxnId="{07953FB2-9889-FB43-93C5-DB550CA1C43A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8553A366-F5F1-2640-8CC8-277496BA0645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/ </a:t>
          </a:r>
          <a:r>
            <a:rPr 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At-least-once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r>
            <a:rPr 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Not build in state management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Low latency / </a:t>
          </a:r>
          <a:r>
            <a:rPr 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 throughput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706F0759-F871-7A42-9112-39555C618A1A}" type="parTrans" cxnId="{9617D939-E2E6-AD43-9D6D-982E0DB2C69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24DB6074-1FD6-3342-A892-2AF43201260B}" type="sibTrans" cxnId="{9617D939-E2E6-AD43-9D6D-982E0DB2C69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DACD5AFC-7715-F644-A4A4-933CF6E6A874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 level API (Bolts, Spouts) + Trident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72574792-2070-0249-820D-69FFB5C47169}" type="parTrans" cxnId="{45720540-E3A3-DA42-BFB4-67A7E31F7535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7A6CDE1A-D779-A244-BF9E-97AF51944EE2}" type="sibTrans" cxnId="{45720540-E3A3-DA42-BFB4-67A7E31F7535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C653EFC6-D871-C24A-86B8-F0CF29460C75}">
      <dgm:prSet phldrT="[Text]" custT="1"/>
      <dgm:spPr/>
      <dgm:t>
        <a:bodyPr/>
        <a:lstStyle/>
        <a:p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Spark Streaming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8F425ABA-92C1-C540-A246-21528CFB0679}" type="parTrans" cxnId="{279F8FAB-0F2C-D840-B0B0-9F0B87E05757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15126856-385B-E342-A83F-102D6F71DBDB}" type="sibTrans" cxnId="{279F8FAB-0F2C-D840-B0B0-9F0B87E05757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811447E1-77BF-5A4B-91EA-C89AC96A7027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On top of batch system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Exactly-once / 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Dedicated DStream for state management / </a:t>
          </a:r>
          <a:r>
            <a:rPr lang="en-US" altLang="zh-TW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Medium latency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/ 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high throughput 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13E00258-3DAD-B748-811D-0AC634006C55}" type="parTrans" cxnId="{BD2B4C3E-C2EC-4345-A5E4-E7845A25B5CB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0E74D850-AD08-9949-B889-153EFC196F70}" type="sibTrans" cxnId="{BD2B4C3E-C2EC-4345-A5E4-E7845A25B5CB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FB7D02E1-0A18-C640-AE80-6C5C2A58822B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Functional API (DStreams), restricted by batch runtime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9330F1C3-843C-3447-8898-061539BCF975}" type="parTrans" cxnId="{C24CAF59-B831-1441-B26A-3E509FAA83F3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6982CD10-589A-B74E-AE3D-76D09021F937}" type="sibTrans" cxnId="{C24CAF59-B831-1441-B26A-3E509FAA83F3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2F1F91E4-BFDF-D04A-AE6A-3434097CA771}">
      <dgm:prSet phldrT="[Text]" custT="1"/>
      <dgm:spPr/>
      <dgm:t>
        <a:bodyPr/>
        <a:lstStyle/>
        <a:p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</a:t>
          </a:r>
          <a:r>
            <a:rPr 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Flink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91E63199-EECD-B442-B0B4-13CE524AC28A}" type="parTrans" cxnId="{78E53983-78A4-8441-AF63-2FA9D97CC9B7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2E46B1DB-9ED7-DD4C-AA67-4F6F509AB24F}" type="sibTrans" cxnId="{78E53983-78A4-8441-AF63-2FA9D97CC9B7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65AB0771-FECB-2D4B-BC33-37F2A38188B6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/ 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Exactly-once / Stateful operators / Low latency / high throughput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C59B79CC-2B05-0548-8E4F-621A23A2E87D}" type="parTrans" cxnId="{D7D34F54-1B9D-904C-AD47-A2547E708B8A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B4F8C363-6887-3E43-B9C8-B8B733AB9506}" type="sibTrans" cxnId="{D7D34F54-1B9D-904C-AD47-A2547E708B8A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81209494-C955-E94B-BF5F-D5D8150B7DA3}">
      <dgm:prSet phldrT="[Text]" custT="1"/>
      <dgm:spPr/>
      <dgm:t>
        <a:bodyPr/>
        <a:lstStyle/>
        <a:p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Rich functional API exploiting streaming runtime; e.g. rich windowing semantics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35F3A797-BC26-7F4F-AA23-E1E7A59EDD22}" type="parTrans" cxnId="{13255376-F545-724E-9504-0D6B55E4C97B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F08CF60C-7D04-6946-993E-51BC934132B4}" type="sibTrans" cxnId="{13255376-F545-724E-9504-0D6B55E4C97B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4A2DC7D0-1459-46B3-A71B-0C96859CC44B}">
      <dgm:prSet phldrT="[Text]" custT="1"/>
      <dgm:spPr/>
      <dgm:t>
        <a:bodyPr/>
        <a:lstStyle/>
        <a:p>
          <a:r>
            <a:rPr lang="hu-HU" sz="16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Slightly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different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stream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notion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, </a:t>
          </a:r>
          <a:r>
            <a:rPr lang="hu-HU" sz="1600" b="1" dirty="0" err="1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</a:t>
          </a:r>
          <a:r>
            <a:rPr lang="hu-HU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b="1" dirty="0" err="1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level</a:t>
          </a:r>
          <a:r>
            <a:rPr lang="hu-HU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API</a:t>
          </a:r>
          <a:endParaRPr lang="en-US" sz="1600" b="1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F09A4110-6506-4408-B324-BDBC383AB124}">
      <dgm:prSet phldrT="[Text]" custT="1"/>
      <dgm:spPr/>
      <dgm:t>
        <a:bodyPr/>
        <a:lstStyle/>
        <a:p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built on top of Apache Kafka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r>
            <a:rPr 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At-least-once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</a:t>
          </a:r>
          <a:r>
            <a:rPr lang="hu-HU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tate</a:t>
          </a:r>
          <a:r>
            <a:rPr lang="en-US" sz="16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ful</a:t>
          </a:r>
          <a:r>
            <a:rPr 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operators / Low latency / 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high throughput</a:t>
          </a:r>
          <a:endParaRPr lang="en-US" sz="16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3EB8DF85-9BC3-4656-A0FC-70C7FEFFB89C}">
      <dgm:prSet phldrT="[Text]" custT="1"/>
      <dgm:spPr/>
      <dgm:t>
        <a:bodyPr/>
        <a:lstStyle/>
        <a:p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 Sam</a:t>
          </a:r>
          <a:r>
            <a:rPr lang="hu-HU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z</a:t>
          </a:r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gm:t>
    </dgm:pt>
    <dgm:pt modelId="{C686663B-EDAE-4F12-B5ED-B4EB4AA93464}" type="sibTrans" cxnId="{FD580301-FB7C-459F-B324-DAEB5C616017}">
      <dgm:prSet/>
      <dgm:spPr/>
      <dgm:t>
        <a:bodyPr/>
        <a:lstStyle/>
        <a:p>
          <a:endParaRPr lang="en-US"/>
        </a:p>
      </dgm:t>
    </dgm:pt>
    <dgm:pt modelId="{CB651300-A676-407C-84BE-3813D0D88271}" type="parTrans" cxnId="{FD580301-FB7C-459F-B324-DAEB5C616017}">
      <dgm:prSet/>
      <dgm:spPr/>
      <dgm:t>
        <a:bodyPr/>
        <a:lstStyle/>
        <a:p>
          <a:endParaRPr lang="en-US"/>
        </a:p>
      </dgm:t>
    </dgm:pt>
    <dgm:pt modelId="{818279EF-B61E-4688-8D71-409936299892}" type="sibTrans" cxnId="{3E96DADF-1A2C-431D-997D-EC41053CADEA}">
      <dgm:prSet/>
      <dgm:spPr/>
      <dgm:t>
        <a:bodyPr/>
        <a:lstStyle/>
        <a:p>
          <a:endParaRPr lang="en-US"/>
        </a:p>
      </dgm:t>
    </dgm:pt>
    <dgm:pt modelId="{9319D4EE-A865-4176-ABA3-B3FC5DE54D92}" type="parTrans" cxnId="{3E96DADF-1A2C-431D-997D-EC41053CADEA}">
      <dgm:prSet/>
      <dgm:spPr/>
      <dgm:t>
        <a:bodyPr/>
        <a:lstStyle/>
        <a:p>
          <a:endParaRPr lang="en-US"/>
        </a:p>
      </dgm:t>
    </dgm:pt>
    <dgm:pt modelId="{F17B5252-C12B-491D-9CF2-72BC4C5D38A7}" type="sibTrans" cxnId="{04378BB5-5F41-464C-9823-7E1D30AAC823}">
      <dgm:prSet/>
      <dgm:spPr/>
      <dgm:t>
        <a:bodyPr/>
        <a:lstStyle/>
        <a:p>
          <a:endParaRPr lang="en-US"/>
        </a:p>
      </dgm:t>
    </dgm:pt>
    <dgm:pt modelId="{7A0F9E41-BCE3-4E7A-8E20-6515B0DA7D25}" type="parTrans" cxnId="{04378BB5-5F41-464C-9823-7E1D30AAC823}">
      <dgm:prSet/>
      <dgm:spPr/>
      <dgm:t>
        <a:bodyPr/>
        <a:lstStyle/>
        <a:p>
          <a:endParaRPr lang="en-US"/>
        </a:p>
      </dgm:t>
    </dgm:pt>
    <dgm:pt modelId="{4D7CF26F-2E9B-BB4D-9F12-D051E98D3A1F}" type="pres">
      <dgm:prSet presAssocID="{F1B231A0-65EA-764F-A809-6ED8875B226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52F4D3-D77A-6D43-8246-FDD5C0FC504C}" type="pres">
      <dgm:prSet presAssocID="{A00E252C-E525-4C47-A80D-BD9E445644D8}" presName="comp" presStyleCnt="0"/>
      <dgm:spPr/>
      <dgm:t>
        <a:bodyPr/>
        <a:lstStyle/>
        <a:p>
          <a:endParaRPr lang="en-US"/>
        </a:p>
      </dgm:t>
    </dgm:pt>
    <dgm:pt modelId="{32A3A369-F136-B848-B829-9EC1235D2146}" type="pres">
      <dgm:prSet presAssocID="{A00E252C-E525-4C47-A80D-BD9E445644D8}" presName="box" presStyleLbl="node1" presStyleIdx="0" presStyleCnt="4" custLinFactNeighborX="-93"/>
      <dgm:spPr/>
      <dgm:t>
        <a:bodyPr/>
        <a:lstStyle/>
        <a:p>
          <a:endParaRPr lang="en-US"/>
        </a:p>
      </dgm:t>
    </dgm:pt>
    <dgm:pt modelId="{0B541784-8637-8641-9CE9-406DF0F67128}" type="pres">
      <dgm:prSet presAssocID="{A00E252C-E525-4C47-A80D-BD9E445644D8}" presName="img" presStyleLbl="fgImgPlace1" presStyleIdx="0" presStyleCnt="4" custScaleX="9191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32" t="30335" r="3306" b="19320"/>
          </a:stretch>
        </a:blipFill>
      </dgm:spPr>
      <dgm:t>
        <a:bodyPr/>
        <a:lstStyle/>
        <a:p>
          <a:endParaRPr lang="en-US"/>
        </a:p>
      </dgm:t>
    </dgm:pt>
    <dgm:pt modelId="{54626F86-ED46-4641-9952-179374F68342}" type="pres">
      <dgm:prSet presAssocID="{A00E252C-E525-4C47-A80D-BD9E445644D8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FC33E-19E6-2D49-8755-C981CA45CE6D}" type="pres">
      <dgm:prSet presAssocID="{A4EF69EB-3D12-D040-999F-8695F95778A4}" presName="spacer" presStyleCnt="0"/>
      <dgm:spPr/>
      <dgm:t>
        <a:bodyPr/>
        <a:lstStyle/>
        <a:p>
          <a:endParaRPr lang="en-US"/>
        </a:p>
      </dgm:t>
    </dgm:pt>
    <dgm:pt modelId="{D17E94F5-88D3-764A-A500-1E363CC41DE7}" type="pres">
      <dgm:prSet presAssocID="{C653EFC6-D871-C24A-86B8-F0CF29460C75}" presName="comp" presStyleCnt="0"/>
      <dgm:spPr/>
      <dgm:t>
        <a:bodyPr/>
        <a:lstStyle/>
        <a:p>
          <a:endParaRPr lang="en-US"/>
        </a:p>
      </dgm:t>
    </dgm:pt>
    <dgm:pt modelId="{B2EBCE36-996B-1D4B-B4FA-A4994FF10D3C}" type="pres">
      <dgm:prSet presAssocID="{C653EFC6-D871-C24A-86B8-F0CF29460C75}" presName="box" presStyleLbl="node1" presStyleIdx="1" presStyleCnt="4"/>
      <dgm:spPr/>
      <dgm:t>
        <a:bodyPr/>
        <a:lstStyle/>
        <a:p>
          <a:endParaRPr lang="en-US"/>
        </a:p>
      </dgm:t>
    </dgm:pt>
    <dgm:pt modelId="{519F017B-1A55-6945-9876-5F0C646E8BE7}" type="pres">
      <dgm:prSet presAssocID="{C653EFC6-D871-C24A-86B8-F0CF29460C75}" presName="img" presStyleLbl="fgImgPlace1" presStyleIdx="1" presStyleCnt="4" custScaleX="89598"/>
      <dgm:spPr>
        <a:blipFill dpi="0" rotWithShape="1">
          <a:blip xmlns:r="http://schemas.openxmlformats.org/officeDocument/2006/relationships" r:embed="rId2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499" t="18203" r="16119" b="30416"/>
          </a:stretch>
        </a:blipFill>
      </dgm:spPr>
      <dgm:t>
        <a:bodyPr/>
        <a:lstStyle/>
        <a:p>
          <a:endParaRPr lang="en-US"/>
        </a:p>
      </dgm:t>
    </dgm:pt>
    <dgm:pt modelId="{6F44DC73-E44F-514E-BD44-516E0FDE43F7}" type="pres">
      <dgm:prSet presAssocID="{C653EFC6-D871-C24A-86B8-F0CF29460C75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93E56-35C8-B044-A81D-B18746959CF8}" type="pres">
      <dgm:prSet presAssocID="{15126856-385B-E342-A83F-102D6F71DBDB}" presName="spacer" presStyleCnt="0"/>
      <dgm:spPr/>
      <dgm:t>
        <a:bodyPr/>
        <a:lstStyle/>
        <a:p>
          <a:endParaRPr lang="en-US"/>
        </a:p>
      </dgm:t>
    </dgm:pt>
    <dgm:pt modelId="{E177D56A-DF00-4C10-AD5F-7A17E8871C27}" type="pres">
      <dgm:prSet presAssocID="{3EB8DF85-9BC3-4656-A0FC-70C7FEFFB89C}" presName="comp" presStyleCnt="0"/>
      <dgm:spPr/>
    </dgm:pt>
    <dgm:pt modelId="{21C9A80C-C224-46E0-8AF2-28A135D5FA97}" type="pres">
      <dgm:prSet presAssocID="{3EB8DF85-9BC3-4656-A0FC-70C7FEFFB89C}" presName="box" presStyleLbl="node1" presStyleIdx="2" presStyleCnt="4"/>
      <dgm:spPr/>
      <dgm:t>
        <a:bodyPr/>
        <a:lstStyle/>
        <a:p>
          <a:endParaRPr lang="en-US"/>
        </a:p>
      </dgm:t>
    </dgm:pt>
    <dgm:pt modelId="{FBD7363C-24C1-4587-BB56-CBA081DF692C}" type="pres">
      <dgm:prSet presAssocID="{3EB8DF85-9BC3-4656-A0FC-70C7FEFFB89C}" presName="img" presStyleLbl="fgImgPlace1" presStyleIdx="2" presStyleCnt="4" custScaleX="92380" custScaleY="7918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37D6D55-0E81-4754-BDCA-9F3262D131FE}" type="pres">
      <dgm:prSet presAssocID="{3EB8DF85-9BC3-4656-A0FC-70C7FEFFB89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71E35-7C4A-44BD-B3F7-9273EC619B95}" type="pres">
      <dgm:prSet presAssocID="{C686663B-EDAE-4F12-B5ED-B4EB4AA93464}" presName="spacer" presStyleCnt="0"/>
      <dgm:spPr/>
    </dgm:pt>
    <dgm:pt modelId="{93E9731C-4267-8946-AA8B-179F3A21F7E3}" type="pres">
      <dgm:prSet presAssocID="{2F1F91E4-BFDF-D04A-AE6A-3434097CA771}" presName="comp" presStyleCnt="0"/>
      <dgm:spPr/>
      <dgm:t>
        <a:bodyPr/>
        <a:lstStyle/>
        <a:p>
          <a:endParaRPr lang="en-US"/>
        </a:p>
      </dgm:t>
    </dgm:pt>
    <dgm:pt modelId="{B7A58B40-22EA-3B48-B30A-3FDF19599E91}" type="pres">
      <dgm:prSet presAssocID="{2F1F91E4-BFDF-D04A-AE6A-3434097CA771}" presName="box" presStyleLbl="node1" presStyleIdx="3" presStyleCnt="4"/>
      <dgm:spPr/>
      <dgm:t>
        <a:bodyPr/>
        <a:lstStyle/>
        <a:p>
          <a:endParaRPr lang="en-US"/>
        </a:p>
      </dgm:t>
    </dgm:pt>
    <dgm:pt modelId="{02072A9F-6983-6647-B2C0-24A5DBF3B412}" type="pres">
      <dgm:prSet presAssocID="{2F1F91E4-BFDF-D04A-AE6A-3434097CA771}" presName="img" presStyleLbl="fgImgPlace1" presStyleIdx="3" presStyleCnt="4" custScaleX="81881"/>
      <dgm:spPr>
        <a:blipFill dpi="0" rotWithShape="1">
          <a:blip xmlns:r="http://schemas.openxmlformats.org/officeDocument/2006/relationships" r:embed="rId4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546" t="15168" r="4998" b="15222"/>
          </a:stretch>
        </a:blipFill>
      </dgm:spPr>
      <dgm:t>
        <a:bodyPr/>
        <a:lstStyle/>
        <a:p>
          <a:endParaRPr lang="en-US"/>
        </a:p>
      </dgm:t>
    </dgm:pt>
    <dgm:pt modelId="{B1533806-228B-C846-ACF7-9F3880FF7F87}" type="pres">
      <dgm:prSet presAssocID="{2F1F91E4-BFDF-D04A-AE6A-3434097CA771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255376-F545-724E-9504-0D6B55E4C97B}" srcId="{2F1F91E4-BFDF-D04A-AE6A-3434097CA771}" destId="{81209494-C955-E94B-BF5F-D5D8150B7DA3}" srcOrd="1" destOrd="0" parTransId="{35F3A797-BC26-7F4F-AA23-E1E7A59EDD22}" sibTransId="{F08CF60C-7D04-6946-993E-51BC934132B4}"/>
    <dgm:cxn modelId="{78E53983-78A4-8441-AF63-2FA9D97CC9B7}" srcId="{F1B231A0-65EA-764F-A809-6ED8875B226F}" destId="{2F1F91E4-BFDF-D04A-AE6A-3434097CA771}" srcOrd="3" destOrd="0" parTransId="{91E63199-EECD-B442-B0B4-13CE524AC28A}" sibTransId="{2E46B1DB-9ED7-DD4C-AA67-4F6F509AB24F}"/>
    <dgm:cxn modelId="{A367CCD8-F098-4A55-B989-89081F480C21}" type="presOf" srcId="{A00E252C-E525-4C47-A80D-BD9E445644D8}" destId="{54626F86-ED46-4641-9952-179374F68342}" srcOrd="1" destOrd="0" presId="urn:microsoft.com/office/officeart/2005/8/layout/vList4#1"/>
    <dgm:cxn modelId="{45720540-E3A3-DA42-BFB4-67A7E31F7535}" srcId="{A00E252C-E525-4C47-A80D-BD9E445644D8}" destId="{DACD5AFC-7715-F644-A4A4-933CF6E6A874}" srcOrd="1" destOrd="0" parTransId="{72574792-2070-0249-820D-69FFB5C47169}" sibTransId="{7A6CDE1A-D779-A244-BF9E-97AF51944EE2}"/>
    <dgm:cxn modelId="{BD2B4C3E-C2EC-4345-A5E4-E7845A25B5CB}" srcId="{C653EFC6-D871-C24A-86B8-F0CF29460C75}" destId="{811447E1-77BF-5A4B-91EA-C89AC96A7027}" srcOrd="0" destOrd="0" parTransId="{13E00258-3DAD-B748-811D-0AC634006C55}" sibTransId="{0E74D850-AD08-9949-B889-153EFC196F70}"/>
    <dgm:cxn modelId="{10B8AFE9-F7F4-406B-BB33-796371F06DC1}" type="presOf" srcId="{81209494-C955-E94B-BF5F-D5D8150B7DA3}" destId="{B1533806-228B-C846-ACF7-9F3880FF7F87}" srcOrd="1" destOrd="2" presId="urn:microsoft.com/office/officeart/2005/8/layout/vList4#1"/>
    <dgm:cxn modelId="{7DAA3227-0B6D-4203-ADA3-8BAA49BE4173}" type="presOf" srcId="{DACD5AFC-7715-F644-A4A4-933CF6E6A874}" destId="{32A3A369-F136-B848-B829-9EC1235D2146}" srcOrd="0" destOrd="2" presId="urn:microsoft.com/office/officeart/2005/8/layout/vList4#1"/>
    <dgm:cxn modelId="{3E96DADF-1A2C-431D-997D-EC41053CADEA}" srcId="{3EB8DF85-9BC3-4656-A0FC-70C7FEFFB89C}" destId="{4A2DC7D0-1459-46B3-A71B-0C96859CC44B}" srcOrd="1" destOrd="0" parTransId="{9319D4EE-A865-4176-ABA3-B3FC5DE54D92}" sibTransId="{818279EF-B61E-4688-8D71-409936299892}"/>
    <dgm:cxn modelId="{003C98B8-B5D2-4E33-8105-01218B071C12}" type="presOf" srcId="{3EB8DF85-9BC3-4656-A0FC-70C7FEFFB89C}" destId="{437D6D55-0E81-4754-BDCA-9F3262D131FE}" srcOrd="1" destOrd="0" presId="urn:microsoft.com/office/officeart/2005/8/layout/vList4#1"/>
    <dgm:cxn modelId="{FD580301-FB7C-459F-B324-DAEB5C616017}" srcId="{F1B231A0-65EA-764F-A809-6ED8875B226F}" destId="{3EB8DF85-9BC3-4656-A0FC-70C7FEFFB89C}" srcOrd="2" destOrd="0" parTransId="{CB651300-A676-407C-84BE-3813D0D88271}" sibTransId="{C686663B-EDAE-4F12-B5ED-B4EB4AA93464}"/>
    <dgm:cxn modelId="{2B927814-1DF4-4460-9C24-D29C78561909}" type="presOf" srcId="{811447E1-77BF-5A4B-91EA-C89AC96A7027}" destId="{6F44DC73-E44F-514E-BD44-516E0FDE43F7}" srcOrd="1" destOrd="1" presId="urn:microsoft.com/office/officeart/2005/8/layout/vList4#1"/>
    <dgm:cxn modelId="{41408589-C89E-47D2-B186-CAEC76344A03}" type="presOf" srcId="{4A2DC7D0-1459-46B3-A71B-0C96859CC44B}" destId="{437D6D55-0E81-4754-BDCA-9F3262D131FE}" srcOrd="1" destOrd="2" presId="urn:microsoft.com/office/officeart/2005/8/layout/vList4#1"/>
    <dgm:cxn modelId="{E8267632-D6EC-4CE4-84B9-08DE4D0704AB}" type="presOf" srcId="{C653EFC6-D871-C24A-86B8-F0CF29460C75}" destId="{B2EBCE36-996B-1D4B-B4FA-A4994FF10D3C}" srcOrd="0" destOrd="0" presId="urn:microsoft.com/office/officeart/2005/8/layout/vList4#1"/>
    <dgm:cxn modelId="{04378BB5-5F41-464C-9823-7E1D30AAC823}" srcId="{3EB8DF85-9BC3-4656-A0FC-70C7FEFFB89C}" destId="{F09A4110-6506-4408-B324-BDBC383AB124}" srcOrd="0" destOrd="0" parTransId="{7A0F9E41-BCE3-4E7A-8E20-6515B0DA7D25}" sibTransId="{F17B5252-C12B-491D-9CF2-72BC4C5D38A7}"/>
    <dgm:cxn modelId="{FFA72C18-2FC6-47C8-B827-88ADEE582EC0}" type="presOf" srcId="{C653EFC6-D871-C24A-86B8-F0CF29460C75}" destId="{6F44DC73-E44F-514E-BD44-516E0FDE43F7}" srcOrd="1" destOrd="0" presId="urn:microsoft.com/office/officeart/2005/8/layout/vList4#1"/>
    <dgm:cxn modelId="{6E6BA006-AB7F-4EB7-9CBB-2B9C588BB709}" type="presOf" srcId="{2F1F91E4-BFDF-D04A-AE6A-3434097CA771}" destId="{B7A58B40-22EA-3B48-B30A-3FDF19599E91}" srcOrd="0" destOrd="0" presId="urn:microsoft.com/office/officeart/2005/8/layout/vList4#1"/>
    <dgm:cxn modelId="{B7304978-7FA0-43FD-A60F-2D21955BC4A6}" type="presOf" srcId="{2F1F91E4-BFDF-D04A-AE6A-3434097CA771}" destId="{B1533806-228B-C846-ACF7-9F3880FF7F87}" srcOrd="1" destOrd="0" presId="urn:microsoft.com/office/officeart/2005/8/layout/vList4#1"/>
    <dgm:cxn modelId="{1286611C-7A55-458F-B706-8DE404BFD157}" type="presOf" srcId="{DACD5AFC-7715-F644-A4A4-933CF6E6A874}" destId="{54626F86-ED46-4641-9952-179374F68342}" srcOrd="1" destOrd="2" presId="urn:microsoft.com/office/officeart/2005/8/layout/vList4#1"/>
    <dgm:cxn modelId="{A4EFD1CF-D89E-4145-B63A-4EB8A9787E85}" type="presOf" srcId="{8553A366-F5F1-2640-8CC8-277496BA0645}" destId="{32A3A369-F136-B848-B829-9EC1235D2146}" srcOrd="0" destOrd="1" presId="urn:microsoft.com/office/officeart/2005/8/layout/vList4#1"/>
    <dgm:cxn modelId="{D7D34F54-1B9D-904C-AD47-A2547E708B8A}" srcId="{2F1F91E4-BFDF-D04A-AE6A-3434097CA771}" destId="{65AB0771-FECB-2D4B-BC33-37F2A38188B6}" srcOrd="0" destOrd="0" parTransId="{C59B79CC-2B05-0548-8E4F-621A23A2E87D}" sibTransId="{B4F8C363-6887-3E43-B9C8-B8B733AB9506}"/>
    <dgm:cxn modelId="{C3281F82-E238-44D3-8132-13AC30C7142F}" type="presOf" srcId="{65AB0771-FECB-2D4B-BC33-37F2A38188B6}" destId="{B1533806-228B-C846-ACF7-9F3880FF7F87}" srcOrd="1" destOrd="1" presId="urn:microsoft.com/office/officeart/2005/8/layout/vList4#1"/>
    <dgm:cxn modelId="{279F8FAB-0F2C-D840-B0B0-9F0B87E05757}" srcId="{F1B231A0-65EA-764F-A809-6ED8875B226F}" destId="{C653EFC6-D871-C24A-86B8-F0CF29460C75}" srcOrd="1" destOrd="0" parTransId="{8F425ABA-92C1-C540-A246-21528CFB0679}" sibTransId="{15126856-385B-E342-A83F-102D6F71DBDB}"/>
    <dgm:cxn modelId="{AD9A5F9E-3F36-4914-B0CD-0625F977A34F}" type="presOf" srcId="{FB7D02E1-0A18-C640-AE80-6C5C2A58822B}" destId="{B2EBCE36-996B-1D4B-B4FA-A4994FF10D3C}" srcOrd="0" destOrd="2" presId="urn:microsoft.com/office/officeart/2005/8/layout/vList4#1"/>
    <dgm:cxn modelId="{92F01CE7-9C42-41EC-9940-D275F92AA538}" type="presOf" srcId="{FB7D02E1-0A18-C640-AE80-6C5C2A58822B}" destId="{6F44DC73-E44F-514E-BD44-516E0FDE43F7}" srcOrd="1" destOrd="2" presId="urn:microsoft.com/office/officeart/2005/8/layout/vList4#1"/>
    <dgm:cxn modelId="{AE344B86-ED2D-48F4-9B81-0FD31A3661D1}" type="presOf" srcId="{F09A4110-6506-4408-B324-BDBC383AB124}" destId="{21C9A80C-C224-46E0-8AF2-28A135D5FA97}" srcOrd="0" destOrd="1" presId="urn:microsoft.com/office/officeart/2005/8/layout/vList4#1"/>
    <dgm:cxn modelId="{07953FB2-9889-FB43-93C5-DB550CA1C43A}" srcId="{F1B231A0-65EA-764F-A809-6ED8875B226F}" destId="{A00E252C-E525-4C47-A80D-BD9E445644D8}" srcOrd="0" destOrd="0" parTransId="{EE7590B6-7ADD-4449-BB70-8C711B29CEB0}" sibTransId="{A4EF69EB-3D12-D040-999F-8695F95778A4}"/>
    <dgm:cxn modelId="{9617D939-E2E6-AD43-9D6D-982E0DB2C694}" srcId="{A00E252C-E525-4C47-A80D-BD9E445644D8}" destId="{8553A366-F5F1-2640-8CC8-277496BA0645}" srcOrd="0" destOrd="0" parTransId="{706F0759-F871-7A42-9112-39555C618A1A}" sibTransId="{24DB6074-1FD6-3342-A892-2AF43201260B}"/>
    <dgm:cxn modelId="{9A6D3A5A-7AA6-4EAA-9C3F-8EFE2EC6F49E}" type="presOf" srcId="{3EB8DF85-9BC3-4656-A0FC-70C7FEFFB89C}" destId="{21C9A80C-C224-46E0-8AF2-28A135D5FA97}" srcOrd="0" destOrd="0" presId="urn:microsoft.com/office/officeart/2005/8/layout/vList4#1"/>
    <dgm:cxn modelId="{756C415E-359A-4DC9-9191-A71F03F8592F}" type="presOf" srcId="{81209494-C955-E94B-BF5F-D5D8150B7DA3}" destId="{B7A58B40-22EA-3B48-B30A-3FDF19599E91}" srcOrd="0" destOrd="2" presId="urn:microsoft.com/office/officeart/2005/8/layout/vList4#1"/>
    <dgm:cxn modelId="{A275F819-2002-4BC3-BCAE-D35AE2FEE773}" type="presOf" srcId="{65AB0771-FECB-2D4B-BC33-37F2A38188B6}" destId="{B7A58B40-22EA-3B48-B30A-3FDF19599E91}" srcOrd="0" destOrd="1" presId="urn:microsoft.com/office/officeart/2005/8/layout/vList4#1"/>
    <dgm:cxn modelId="{B2710267-AF95-461A-B32A-686D7C161626}" type="presOf" srcId="{A00E252C-E525-4C47-A80D-BD9E445644D8}" destId="{32A3A369-F136-B848-B829-9EC1235D2146}" srcOrd="0" destOrd="0" presId="urn:microsoft.com/office/officeart/2005/8/layout/vList4#1"/>
    <dgm:cxn modelId="{4A94F57F-6CB3-4372-A843-CC2DF4F3E330}" type="presOf" srcId="{8553A366-F5F1-2640-8CC8-277496BA0645}" destId="{54626F86-ED46-4641-9952-179374F68342}" srcOrd="1" destOrd="1" presId="urn:microsoft.com/office/officeart/2005/8/layout/vList4#1"/>
    <dgm:cxn modelId="{55A491C0-A9BC-41B4-9E59-E188C608BE3D}" type="presOf" srcId="{4A2DC7D0-1459-46B3-A71B-0C96859CC44B}" destId="{21C9A80C-C224-46E0-8AF2-28A135D5FA97}" srcOrd="0" destOrd="2" presId="urn:microsoft.com/office/officeart/2005/8/layout/vList4#1"/>
    <dgm:cxn modelId="{0716E3C6-9CFB-40D0-BB77-59DE7D32774B}" type="presOf" srcId="{811447E1-77BF-5A4B-91EA-C89AC96A7027}" destId="{B2EBCE36-996B-1D4B-B4FA-A4994FF10D3C}" srcOrd="0" destOrd="1" presId="urn:microsoft.com/office/officeart/2005/8/layout/vList4#1"/>
    <dgm:cxn modelId="{F71CF52A-F8E2-492F-85A4-4CF754502306}" type="presOf" srcId="{F09A4110-6506-4408-B324-BDBC383AB124}" destId="{437D6D55-0E81-4754-BDCA-9F3262D131FE}" srcOrd="1" destOrd="1" presId="urn:microsoft.com/office/officeart/2005/8/layout/vList4#1"/>
    <dgm:cxn modelId="{C24CAF59-B831-1441-B26A-3E509FAA83F3}" srcId="{C653EFC6-D871-C24A-86B8-F0CF29460C75}" destId="{FB7D02E1-0A18-C640-AE80-6C5C2A58822B}" srcOrd="1" destOrd="0" parTransId="{9330F1C3-843C-3447-8898-061539BCF975}" sibTransId="{6982CD10-589A-B74E-AE3D-76D09021F937}"/>
    <dgm:cxn modelId="{4C3EFF83-0D62-4186-A84E-8CF594B48900}" type="presOf" srcId="{F1B231A0-65EA-764F-A809-6ED8875B226F}" destId="{4D7CF26F-2E9B-BB4D-9F12-D051E98D3A1F}" srcOrd="0" destOrd="0" presId="urn:microsoft.com/office/officeart/2005/8/layout/vList4#1"/>
    <dgm:cxn modelId="{D328CE40-3F07-4022-8D8C-F1AEABBD0AA3}" type="presParOf" srcId="{4D7CF26F-2E9B-BB4D-9F12-D051E98D3A1F}" destId="{E052F4D3-D77A-6D43-8246-FDD5C0FC504C}" srcOrd="0" destOrd="0" presId="urn:microsoft.com/office/officeart/2005/8/layout/vList4#1"/>
    <dgm:cxn modelId="{01D7A317-ECF1-4F08-9823-45F7AF53F2D3}" type="presParOf" srcId="{E052F4D3-D77A-6D43-8246-FDD5C0FC504C}" destId="{32A3A369-F136-B848-B829-9EC1235D2146}" srcOrd="0" destOrd="0" presId="urn:microsoft.com/office/officeart/2005/8/layout/vList4#1"/>
    <dgm:cxn modelId="{8480BAFF-0AEB-4E0B-9A88-4F8A6633B2D9}" type="presParOf" srcId="{E052F4D3-D77A-6D43-8246-FDD5C0FC504C}" destId="{0B541784-8637-8641-9CE9-406DF0F67128}" srcOrd="1" destOrd="0" presId="urn:microsoft.com/office/officeart/2005/8/layout/vList4#1"/>
    <dgm:cxn modelId="{0767D3F5-7723-43BA-871D-A800F781A374}" type="presParOf" srcId="{E052F4D3-D77A-6D43-8246-FDD5C0FC504C}" destId="{54626F86-ED46-4641-9952-179374F68342}" srcOrd="2" destOrd="0" presId="urn:microsoft.com/office/officeart/2005/8/layout/vList4#1"/>
    <dgm:cxn modelId="{38477DF7-036A-4762-8315-07EF709CF049}" type="presParOf" srcId="{4D7CF26F-2E9B-BB4D-9F12-D051E98D3A1F}" destId="{5FBFC33E-19E6-2D49-8755-C981CA45CE6D}" srcOrd="1" destOrd="0" presId="urn:microsoft.com/office/officeart/2005/8/layout/vList4#1"/>
    <dgm:cxn modelId="{266EE047-7580-49DB-9C25-B9EA55EF4116}" type="presParOf" srcId="{4D7CF26F-2E9B-BB4D-9F12-D051E98D3A1F}" destId="{D17E94F5-88D3-764A-A500-1E363CC41DE7}" srcOrd="2" destOrd="0" presId="urn:microsoft.com/office/officeart/2005/8/layout/vList4#1"/>
    <dgm:cxn modelId="{8943C62B-F7AB-4B3E-B72C-FB8D33D0D480}" type="presParOf" srcId="{D17E94F5-88D3-764A-A500-1E363CC41DE7}" destId="{B2EBCE36-996B-1D4B-B4FA-A4994FF10D3C}" srcOrd="0" destOrd="0" presId="urn:microsoft.com/office/officeart/2005/8/layout/vList4#1"/>
    <dgm:cxn modelId="{48A357DA-F2EE-4D96-8709-7DC0605CE975}" type="presParOf" srcId="{D17E94F5-88D3-764A-A500-1E363CC41DE7}" destId="{519F017B-1A55-6945-9876-5F0C646E8BE7}" srcOrd="1" destOrd="0" presId="urn:microsoft.com/office/officeart/2005/8/layout/vList4#1"/>
    <dgm:cxn modelId="{2739C97A-12A3-44BB-A8B1-55390A8945C1}" type="presParOf" srcId="{D17E94F5-88D3-764A-A500-1E363CC41DE7}" destId="{6F44DC73-E44F-514E-BD44-516E0FDE43F7}" srcOrd="2" destOrd="0" presId="urn:microsoft.com/office/officeart/2005/8/layout/vList4#1"/>
    <dgm:cxn modelId="{C0339D39-5E54-4D99-A420-FE895DFA9046}" type="presParOf" srcId="{4D7CF26F-2E9B-BB4D-9F12-D051E98D3A1F}" destId="{C3C93E56-35C8-B044-A81D-B18746959CF8}" srcOrd="3" destOrd="0" presId="urn:microsoft.com/office/officeart/2005/8/layout/vList4#1"/>
    <dgm:cxn modelId="{3199B70D-4894-4A24-A1AA-294CE30A3405}" type="presParOf" srcId="{4D7CF26F-2E9B-BB4D-9F12-D051E98D3A1F}" destId="{E177D56A-DF00-4C10-AD5F-7A17E8871C27}" srcOrd="4" destOrd="0" presId="urn:microsoft.com/office/officeart/2005/8/layout/vList4#1"/>
    <dgm:cxn modelId="{751BBBA8-551F-473E-A3CB-B66689776DCE}" type="presParOf" srcId="{E177D56A-DF00-4C10-AD5F-7A17E8871C27}" destId="{21C9A80C-C224-46E0-8AF2-28A135D5FA97}" srcOrd="0" destOrd="0" presId="urn:microsoft.com/office/officeart/2005/8/layout/vList4#1"/>
    <dgm:cxn modelId="{0E59E00A-BC96-484D-A3D8-349BF02DC43F}" type="presParOf" srcId="{E177D56A-DF00-4C10-AD5F-7A17E8871C27}" destId="{FBD7363C-24C1-4587-BB56-CBA081DF692C}" srcOrd="1" destOrd="0" presId="urn:microsoft.com/office/officeart/2005/8/layout/vList4#1"/>
    <dgm:cxn modelId="{6EBD89CD-C861-49E8-88DD-31FA2428FF89}" type="presParOf" srcId="{E177D56A-DF00-4C10-AD5F-7A17E8871C27}" destId="{437D6D55-0E81-4754-BDCA-9F3262D131FE}" srcOrd="2" destOrd="0" presId="urn:microsoft.com/office/officeart/2005/8/layout/vList4#1"/>
    <dgm:cxn modelId="{01D912C4-E066-4865-8CC0-1046BBC08048}" type="presParOf" srcId="{4D7CF26F-2E9B-BB4D-9F12-D051E98D3A1F}" destId="{13571E35-7C4A-44BD-B3F7-9273EC619B95}" srcOrd="5" destOrd="0" presId="urn:microsoft.com/office/officeart/2005/8/layout/vList4#1"/>
    <dgm:cxn modelId="{43A7572E-E74D-42AC-BC19-CEAB43B24B34}" type="presParOf" srcId="{4D7CF26F-2E9B-BB4D-9F12-D051E98D3A1F}" destId="{93E9731C-4267-8946-AA8B-179F3A21F7E3}" srcOrd="6" destOrd="0" presId="urn:microsoft.com/office/officeart/2005/8/layout/vList4#1"/>
    <dgm:cxn modelId="{55F6CB4E-6DE6-4C36-9787-FE20D7F0536C}" type="presParOf" srcId="{93E9731C-4267-8946-AA8B-179F3A21F7E3}" destId="{B7A58B40-22EA-3B48-B30A-3FDF19599E91}" srcOrd="0" destOrd="0" presId="urn:microsoft.com/office/officeart/2005/8/layout/vList4#1"/>
    <dgm:cxn modelId="{743B7DC1-9F77-4558-AF40-3C3B438AEDB8}" type="presParOf" srcId="{93E9731C-4267-8946-AA8B-179F3A21F7E3}" destId="{02072A9F-6983-6647-B2C0-24A5DBF3B412}" srcOrd="1" destOrd="0" presId="urn:microsoft.com/office/officeart/2005/8/layout/vList4#1"/>
    <dgm:cxn modelId="{093ABF5A-2127-43B5-B08A-077B84866A9E}" type="presParOf" srcId="{93E9731C-4267-8946-AA8B-179F3A21F7E3}" destId="{B1533806-228B-C846-ACF7-9F3880FF7F87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3A369-F136-B848-B829-9EC1235D2146}">
      <dsp:nvSpPr>
        <dsp:cNvPr id="0" name=""/>
        <dsp:cNvSpPr/>
      </dsp:nvSpPr>
      <dsp:spPr>
        <a:xfrm>
          <a:off x="0" y="0"/>
          <a:ext cx="11233248" cy="1539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 Storm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/ </a:t>
          </a:r>
          <a:r>
            <a:rPr lang="en-US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At-least-once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r>
            <a:rPr lang="en-US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Not build in state management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Low latency / </a:t>
          </a:r>
          <a:r>
            <a:rPr lang="en-US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 throughput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 level API (Bolts, Spouts) + Trident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sp:txBody>
      <dsp:txXfrm>
        <a:off x="2400622" y="0"/>
        <a:ext cx="8832625" cy="1539733"/>
      </dsp:txXfrm>
    </dsp:sp>
    <dsp:sp modelId="{0B541784-8637-8641-9CE9-406DF0F67128}">
      <dsp:nvSpPr>
        <dsp:cNvPr id="0" name=""/>
        <dsp:cNvSpPr/>
      </dsp:nvSpPr>
      <dsp:spPr>
        <a:xfrm>
          <a:off x="244839" y="153973"/>
          <a:ext cx="2064918" cy="123178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32" t="30335" r="3306" b="1932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EBCE36-996B-1D4B-B4FA-A4994FF10D3C}">
      <dsp:nvSpPr>
        <dsp:cNvPr id="0" name=""/>
        <dsp:cNvSpPr/>
      </dsp:nvSpPr>
      <dsp:spPr>
        <a:xfrm>
          <a:off x="0" y="1693706"/>
          <a:ext cx="11233248" cy="1539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Spark Streaming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en-US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On top of batch system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Exactly-once / </a:t>
          </a: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Dedicated DStream for state management / </a:t>
          </a:r>
          <a:r>
            <a:rPr lang="en-US" altLang="zh-TW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Medium latency</a:t>
          </a: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/ 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high throughput 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Functional API (DStreams), restricted by batch runtime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sp:txBody>
      <dsp:txXfrm>
        <a:off x="2400622" y="1693706"/>
        <a:ext cx="8832625" cy="1539733"/>
      </dsp:txXfrm>
    </dsp:sp>
    <dsp:sp modelId="{519F017B-1A55-6945-9876-5F0C646E8BE7}">
      <dsp:nvSpPr>
        <dsp:cNvPr id="0" name=""/>
        <dsp:cNvSpPr/>
      </dsp:nvSpPr>
      <dsp:spPr>
        <a:xfrm>
          <a:off x="270821" y="1847680"/>
          <a:ext cx="2012953" cy="123178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499" t="18203" r="16119" b="30416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C9A80C-C224-46E0-8AF2-28A135D5FA97}">
      <dsp:nvSpPr>
        <dsp:cNvPr id="0" name=""/>
        <dsp:cNvSpPr/>
      </dsp:nvSpPr>
      <dsp:spPr>
        <a:xfrm>
          <a:off x="0" y="3387413"/>
          <a:ext cx="11233248" cy="1539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 Sam</a:t>
          </a:r>
          <a:r>
            <a:rPr lang="hu-HU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z</a:t>
          </a: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built on top of Apache Kafka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 </a:t>
          </a:r>
          <a:r>
            <a:rPr lang="en-US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At-least-once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/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tate</a:t>
          </a:r>
          <a:r>
            <a:rPr lang="en-US" sz="1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ful</a:t>
          </a: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operators / Low latency / </a:t>
          </a: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high throughput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Slightly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different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stream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notion</a:t>
          </a:r>
          <a:r>
            <a:rPr lang="hu-HU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, </a:t>
          </a:r>
          <a:r>
            <a:rPr lang="hu-HU" sz="1600" b="1" kern="1200" dirty="0" err="1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low</a:t>
          </a:r>
          <a:r>
            <a:rPr lang="hu-HU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</a:t>
          </a:r>
          <a:r>
            <a:rPr lang="hu-HU" sz="1600" b="1" kern="1200" dirty="0" err="1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level</a:t>
          </a:r>
          <a:r>
            <a:rPr lang="hu-HU" sz="1600" b="1" kern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API</a:t>
          </a:r>
          <a:endParaRPr lang="en-US" sz="1600" b="1" kern="1200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sp:txBody>
      <dsp:txXfrm>
        <a:off x="2400622" y="3387413"/>
        <a:ext cx="8832625" cy="1539733"/>
      </dsp:txXfrm>
    </dsp:sp>
    <dsp:sp modelId="{FBD7363C-24C1-4587-BB56-CBA081DF692C}">
      <dsp:nvSpPr>
        <dsp:cNvPr id="0" name=""/>
        <dsp:cNvSpPr/>
      </dsp:nvSpPr>
      <dsp:spPr>
        <a:xfrm>
          <a:off x="239570" y="3669597"/>
          <a:ext cx="2075454" cy="9753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A58B40-22EA-3B48-B30A-3FDF19599E91}">
      <dsp:nvSpPr>
        <dsp:cNvPr id="0" name=""/>
        <dsp:cNvSpPr/>
      </dsp:nvSpPr>
      <dsp:spPr>
        <a:xfrm>
          <a:off x="0" y="5081120"/>
          <a:ext cx="11233248" cy="1539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Apache</a:t>
          </a:r>
          <a:r>
            <a:rPr 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 Flink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True streaming / </a:t>
          </a: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Exactly-once / Stateful operators / Low latency / high throughput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venir Next Regular"/>
            </a:rPr>
            <a:t>Rich functional API exploiting streaming runtime; e.g. rich windowing semantics</a:t>
          </a:r>
          <a:endParaRPr lang="en-US" sz="1600" kern="1200" dirty="0">
            <a:latin typeface="微軟正黑體" panose="020B0604030504040204" pitchFamily="34" charset="-120"/>
            <a:ea typeface="微軟正黑體" panose="020B0604030504040204" pitchFamily="34" charset="-120"/>
            <a:cs typeface="Avenir Next Regular"/>
          </a:endParaRPr>
        </a:p>
      </dsp:txBody>
      <dsp:txXfrm>
        <a:off x="2400622" y="5081120"/>
        <a:ext cx="8832625" cy="1539733"/>
      </dsp:txXfrm>
    </dsp:sp>
    <dsp:sp modelId="{02072A9F-6983-6647-B2C0-24A5DBF3B412}">
      <dsp:nvSpPr>
        <dsp:cNvPr id="0" name=""/>
        <dsp:cNvSpPr/>
      </dsp:nvSpPr>
      <dsp:spPr>
        <a:xfrm>
          <a:off x="357508" y="5235094"/>
          <a:ext cx="1839579" cy="123178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546" t="15168" r="4998" b="15222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47269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5531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49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1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temporary </a:t>
            </a:r>
            <a:r>
              <a:rPr lang="en-US" altLang="zh-TW" dirty="0" smtClean="0"/>
              <a:t>lack of connectivity, varying delays of the network, clocks in distributed systems, data</a:t>
            </a:r>
          </a:p>
          <a:p>
            <a:r>
              <a:rPr lang="en-US" altLang="zh-TW" dirty="0" smtClean="0"/>
              <a:t>rate spikes, physics, or just bad luck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886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897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503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709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5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920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0264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154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水杯喝水 水管喝水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So there is an appeal to processing data as streams, but that’s been</a:t>
            </a:r>
          </a:p>
          <a:p>
            <a:r>
              <a:rPr lang="en-US" altLang="zh-TW" dirty="0" smtClean="0"/>
              <a:t>difficult to do well, and the challenges of doing so are even greater</a:t>
            </a:r>
          </a:p>
          <a:p>
            <a:r>
              <a:rPr lang="en-US" altLang="zh-TW" dirty="0" smtClean="0"/>
              <a:t>now as people have begun to work with data at very large scale</a:t>
            </a:r>
          </a:p>
          <a:p>
            <a:r>
              <a:rPr lang="en-US" altLang="zh-TW" dirty="0" smtClean="0"/>
              <a:t>across a wide variety of sectors. It’s a matter of physics that with</a:t>
            </a:r>
          </a:p>
          <a:p>
            <a:r>
              <a:rPr lang="en-US" altLang="zh-TW" dirty="0" smtClean="0"/>
              <a:t>large-scale distributed systems, exact consistency and certain knowledge</a:t>
            </a:r>
          </a:p>
          <a:p>
            <a:r>
              <a:rPr lang="en-US" altLang="zh-TW" dirty="0" smtClean="0"/>
              <a:t>of the order of events are necessarily limited. But as our methods</a:t>
            </a:r>
          </a:p>
          <a:p>
            <a:r>
              <a:rPr lang="en-US" altLang="zh-TW" dirty="0" smtClean="0"/>
              <a:t>and technologies evolve, we can strive to make these limitations</a:t>
            </a:r>
          </a:p>
          <a:p>
            <a:r>
              <a:rPr lang="en-US" altLang="zh-TW" dirty="0" smtClean="0"/>
              <a:t>innocuous in so far as they affect our business and operational goals.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6712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6690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410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975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44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441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2778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955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145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83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454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2015</a:t>
            </a:r>
            <a:r>
              <a:rPr lang="zh-TW" altLang="en-US" dirty="0" smtClean="0"/>
              <a:t>年的一月份成為</a:t>
            </a:r>
            <a:r>
              <a:rPr lang="en-US" altLang="zh-TW" dirty="0" smtClean="0"/>
              <a:t>Apache</a:t>
            </a:r>
            <a:r>
              <a:rPr lang="zh-TW" altLang="en-US" dirty="0" smtClean="0"/>
              <a:t>頂級專案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7915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4680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644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76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315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240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42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459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77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96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49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604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Kappa Architecture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More real-time reaction to events</a:t>
            </a:r>
          </a:p>
          <a:p>
            <a:r>
              <a:rPr lang="en-US" altLang="zh-TW" dirty="0" smtClean="0"/>
              <a:t>Robust continuous applications</a:t>
            </a:r>
          </a:p>
          <a:p>
            <a:r>
              <a:rPr lang="en-US" altLang="zh-TW" dirty="0" smtClean="0"/>
              <a:t>-Continuous batch apps are duck-taped together from many tools</a:t>
            </a:r>
          </a:p>
          <a:p>
            <a:r>
              <a:rPr lang="en-US" altLang="zh-TW" dirty="0" smtClean="0"/>
              <a:t>Process both real-time and historical data</a:t>
            </a:r>
          </a:p>
          <a:p>
            <a:r>
              <a:rPr lang="en-US" altLang="zh-TW" dirty="0" smtClean="0"/>
              <a:t>-Using exactly the same application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1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 dirty="0" err="1"/>
              <a:t>標題文字</a:t>
            </a:r>
            <a:endParaRPr sz="8400" dirty="0"/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 dirty="0" err="1"/>
              <a:t>內文層級一</a:t>
            </a:r>
            <a:endParaRPr sz="3600" dirty="0"/>
          </a:p>
          <a:p>
            <a:pPr lvl="1">
              <a:defRPr sz="1800"/>
            </a:pPr>
            <a:r>
              <a:rPr sz="3600" dirty="0" err="1"/>
              <a:t>內文層級二</a:t>
            </a:r>
            <a:endParaRPr sz="3600" dirty="0"/>
          </a:p>
          <a:p>
            <a:pPr lvl="2">
              <a:defRPr sz="1800"/>
            </a:pPr>
            <a:r>
              <a:rPr sz="3600" dirty="0" err="1"/>
              <a:t>內文層級三</a:t>
            </a:r>
            <a:endParaRPr sz="3600" dirty="0"/>
          </a:p>
          <a:p>
            <a:pPr lvl="3">
              <a:defRPr sz="1800"/>
            </a:pPr>
            <a:r>
              <a:rPr sz="3600" dirty="0" err="1"/>
              <a:t>內文層級四</a:t>
            </a:r>
            <a:endParaRPr sz="3600" dirty="0"/>
          </a:p>
          <a:p>
            <a:pPr lvl="4">
              <a:defRPr sz="1800"/>
            </a:pPr>
            <a:r>
              <a:rPr sz="3600" dirty="0" err="1"/>
              <a:t>內文層級五</a:t>
            </a:r>
            <a:endParaRPr sz="360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標題文字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內文層級一</a:t>
            </a:r>
          </a:p>
          <a:p>
            <a:pPr lvl="1">
              <a:defRPr sz="1800"/>
            </a:pPr>
            <a:r>
              <a:rPr sz="3400"/>
              <a:t>內文層級二</a:t>
            </a:r>
          </a:p>
          <a:p>
            <a:pPr lvl="2">
              <a:defRPr sz="1800"/>
            </a:pPr>
            <a:r>
              <a:rPr sz="3400"/>
              <a:t>內文層級三</a:t>
            </a:r>
          </a:p>
          <a:p>
            <a:pPr lvl="3">
              <a:defRPr sz="1800"/>
            </a:pPr>
            <a:r>
              <a:rPr sz="3400"/>
              <a:t>內文層級四</a:t>
            </a:r>
          </a:p>
          <a:p>
            <a:pPr lvl="4">
              <a:defRPr sz="1800"/>
            </a:pPr>
            <a:r>
              <a:rPr sz="34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內文層級一</a:t>
            </a:r>
          </a:p>
          <a:p>
            <a:pPr lvl="1">
              <a:defRPr sz="1800"/>
            </a:pPr>
            <a:r>
              <a:rPr sz="3600"/>
              <a:t>內文層級二</a:t>
            </a:r>
          </a:p>
          <a:p>
            <a:pPr lvl="2">
              <a:defRPr sz="1800"/>
            </a:pPr>
            <a:r>
              <a:rPr sz="3600"/>
              <a:t>內文層級三</a:t>
            </a:r>
          </a:p>
          <a:p>
            <a:pPr lvl="3">
              <a:defRPr sz="1800"/>
            </a:pPr>
            <a:r>
              <a:rPr sz="3600"/>
              <a:t>內文層級四</a:t>
            </a:r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741760" y="196280"/>
            <a:ext cx="11665296" cy="12241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>
              <a:defRPr sz="1800"/>
            </a:pPr>
            <a:r>
              <a:rPr sz="8400" dirty="0" err="1"/>
              <a:t>標題文字</a:t>
            </a:r>
            <a:endParaRPr sz="8400" dirty="0"/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741760" y="1780456"/>
            <a:ext cx="11665296" cy="7776864"/>
          </a:xfrm>
          <a:prstGeom prst="rect">
            <a:avLst/>
          </a:prstGeom>
        </p:spPr>
        <p:txBody>
          <a:bodyPr anchor="t" anchorCtr="0"/>
          <a:lstStyle>
            <a:lvl1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>
              <a:defRPr sz="1800"/>
            </a:pPr>
            <a:r>
              <a:rPr sz="4200" dirty="0" err="1"/>
              <a:t>內文層級一</a:t>
            </a:r>
            <a:endParaRPr sz="4200" dirty="0"/>
          </a:p>
          <a:p>
            <a:pPr lvl="1">
              <a:defRPr sz="1800"/>
            </a:pPr>
            <a:r>
              <a:rPr sz="4200" dirty="0" err="1"/>
              <a:t>內文層級二</a:t>
            </a:r>
            <a:endParaRPr sz="4200" dirty="0"/>
          </a:p>
          <a:p>
            <a:pPr lvl="2">
              <a:defRPr sz="1800"/>
            </a:pPr>
            <a:r>
              <a:rPr sz="4200" dirty="0" err="1"/>
              <a:t>內文層級三</a:t>
            </a:r>
            <a:endParaRPr sz="4200" dirty="0"/>
          </a:p>
          <a:p>
            <a:pPr lvl="3">
              <a:defRPr sz="1800"/>
            </a:pPr>
            <a:r>
              <a:rPr sz="4200" dirty="0" err="1"/>
              <a:t>內文層級四</a:t>
            </a:r>
            <a:endParaRPr sz="4200" dirty="0"/>
          </a:p>
          <a:p>
            <a:pPr lvl="4">
              <a:defRPr sz="1800"/>
            </a:pPr>
            <a:r>
              <a:rPr sz="4200" dirty="0" err="1"/>
              <a:t>內文層級五</a:t>
            </a:r>
            <a:endParaRPr sz="4200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內文層級一</a:t>
            </a:r>
          </a:p>
          <a:p>
            <a:pPr lvl="1">
              <a:defRPr sz="1800"/>
            </a:pPr>
            <a:r>
              <a:rPr sz="4200"/>
              <a:t>內文層級二</a:t>
            </a:r>
          </a:p>
          <a:p>
            <a:pPr lvl="2">
              <a:defRPr sz="1800"/>
            </a:pPr>
            <a:r>
              <a:rPr sz="4200"/>
              <a:t>內文層級三</a:t>
            </a:r>
          </a:p>
          <a:p>
            <a:pPr lvl="3">
              <a:defRPr sz="1800"/>
            </a:pPr>
            <a:r>
              <a:rPr sz="4200"/>
              <a:t>內文層級四</a:t>
            </a:r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>
              <a:defRPr sz="1800"/>
            </a:pPr>
            <a:r>
              <a:rPr sz="8400" dirty="0" err="1"/>
              <a:t>標題文字</a:t>
            </a:r>
            <a:endParaRPr sz="8400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標題文字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內文層級一</a:t>
            </a:r>
          </a:p>
          <a:p>
            <a:pPr lvl="1">
              <a:defRPr sz="1800"/>
            </a:pPr>
            <a:r>
              <a:rPr sz="3400"/>
              <a:t>內文層級二</a:t>
            </a:r>
          </a:p>
          <a:p>
            <a:pPr lvl="2">
              <a:defRPr sz="1800"/>
            </a:pPr>
            <a:r>
              <a:rPr sz="3400"/>
              <a:t>內文層級三</a:t>
            </a:r>
          </a:p>
          <a:p>
            <a:pPr lvl="3">
              <a:defRPr sz="1800"/>
            </a:pPr>
            <a:r>
              <a:rPr sz="3400"/>
              <a:t>內文層級四</a:t>
            </a:r>
          </a:p>
          <a:p>
            <a:pPr lvl="4">
              <a:defRPr sz="1800"/>
            </a:pPr>
            <a:r>
              <a:rPr sz="3400"/>
              <a:t>內文層級五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內文層級一</a:t>
            </a:r>
          </a:p>
          <a:p>
            <a:pPr lvl="1">
              <a:defRPr sz="1800"/>
            </a:pPr>
            <a:r>
              <a:rPr sz="4200"/>
              <a:t>內文層級二</a:t>
            </a:r>
          </a:p>
          <a:p>
            <a:pPr lvl="2">
              <a:defRPr sz="1800"/>
            </a:pPr>
            <a:r>
              <a:rPr sz="4200"/>
              <a:t>內文層級三</a:t>
            </a:r>
          </a:p>
          <a:p>
            <a:pPr lvl="3">
              <a:defRPr sz="1800"/>
            </a:pPr>
            <a:r>
              <a:rPr sz="4200"/>
              <a:t>內文層級四</a:t>
            </a:r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rui_chen@apple.com?subject=yurui_chen@appl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yurui_chen@apple.com?subject=yurui_chen@apple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mailto:yurui_chen@apple.com?subject=yurui_chen@apple.com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697653" y="3549226"/>
            <a:ext cx="11609494" cy="1598508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800100">
              <a:defRPr sz="8200" b="1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72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Apache </a:t>
            </a:r>
            <a:r>
              <a:rPr lang="en-US" sz="7200" b="1" dirty="0" err="1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Flink</a:t>
            </a:r>
            <a:r>
              <a:rPr lang="en-US" sz="72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72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  <a:endParaRPr sz="72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2350346" y="6244952"/>
            <a:ext cx="8304108" cy="1794935"/>
          </a:xfrm>
          <a:prstGeom prst="rect">
            <a:avLst/>
          </a:prstGeom>
        </p:spPr>
        <p:txBody>
          <a:bodyPr/>
          <a:lstStyle/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Ethan Lin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ML8 </a:t>
            </a:r>
            <a:r>
              <a:rPr lang="en-US" sz="3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CIM System Div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2017.02.24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3" defTabSz="800100">
              <a:spcBef>
                <a:spcPts val="1000"/>
              </a:spcBef>
              <a:defRPr sz="1800"/>
            </a:pPr>
            <a:r>
              <a:rPr lang="en-US"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Ethan_Lin</a:t>
            </a:r>
            <a:r>
              <a:rPr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@</a:t>
            </a:r>
            <a:r>
              <a:rPr lang="en-US"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wistron</a:t>
            </a:r>
            <a:r>
              <a:rPr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.com</a:t>
            </a:r>
            <a:endParaRPr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287866" y="8086513"/>
            <a:ext cx="12429069" cy="193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b">
            <a:spAutoFit/>
          </a:bodyPr>
          <a:lstStyle>
            <a:lvl1pPr algn="ctr" defTabSz="800100">
              <a:defRPr sz="900">
                <a:solidFill>
                  <a:srgbClr val="939393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900" dirty="0">
              <a:solidFill>
                <a:srgbClr val="93939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94" y="8280400"/>
            <a:ext cx="2528675" cy="13047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80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Flink Introduction</a:t>
            </a:r>
            <a:endParaRPr sz="8000" b="1" dirty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103957486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Apache Flink</a:t>
            </a:r>
            <a:r>
              <a:rPr lang="zh-CN" altLang="en-US" sz="4000" dirty="0" smtClean="0"/>
              <a:t>是</a:t>
            </a:r>
            <a:r>
              <a:rPr lang="zh-CN" altLang="en-US" sz="4000" dirty="0"/>
              <a:t>一</a:t>
            </a:r>
            <a:r>
              <a:rPr lang="zh-CN" altLang="en-US" sz="4000" dirty="0" smtClean="0"/>
              <a:t>款</a:t>
            </a:r>
            <a:r>
              <a:rPr lang="zh-TW" altLang="en-US" sz="4000" dirty="0" smtClean="0"/>
              <a:t>基於</a:t>
            </a:r>
            <a:r>
              <a:rPr lang="zh-CN" altLang="en-US" sz="4000" dirty="0" smtClean="0">
                <a:solidFill>
                  <a:srgbClr val="FF9300"/>
                </a:solidFill>
              </a:rPr>
              <a:t>開源</a:t>
            </a:r>
            <a:r>
              <a:rPr lang="zh-CN" altLang="en-US" sz="4000" dirty="0" smtClean="0"/>
              <a:t>協議發行的</a:t>
            </a:r>
            <a:r>
              <a:rPr lang="zh-TW" altLang="en-US" sz="4000" dirty="0" smtClean="0"/>
              <a:t>分佈式運算框架</a:t>
            </a:r>
            <a:r>
              <a:rPr lang="zh-TW" altLang="en-US" sz="4000" dirty="0"/>
              <a:t>，</a:t>
            </a:r>
            <a:r>
              <a:rPr lang="zh-TW" altLang="en-US" sz="4000" dirty="0" smtClean="0"/>
              <a:t>其核心是ㄧ個以</a:t>
            </a:r>
            <a:r>
              <a:rPr lang="en-US" altLang="zh-TW" sz="4000" dirty="0" smtClean="0"/>
              <a:t>Java</a:t>
            </a:r>
            <a:r>
              <a:rPr lang="zh-TW" altLang="en-US" sz="4000" dirty="0" smtClean="0"/>
              <a:t>及</a:t>
            </a:r>
            <a:r>
              <a:rPr lang="en-US" altLang="zh-TW" sz="4000" dirty="0" smtClean="0"/>
              <a:t>Scala</a:t>
            </a:r>
            <a:r>
              <a:rPr lang="zh-TW" altLang="en-US" sz="4000" dirty="0" smtClean="0"/>
              <a:t>實現的分佈式串流計算引擎</a:t>
            </a:r>
            <a:endParaRPr lang="en-US" altLang="zh-TW" sz="4000" dirty="0" smtClean="0"/>
          </a:p>
          <a:p>
            <a:r>
              <a:rPr lang="zh-TW" altLang="en-US" sz="4000" dirty="0" smtClean="0"/>
              <a:t>在德文中</a:t>
            </a:r>
            <a:r>
              <a:rPr lang="en-US" altLang="zh-TW" sz="4000" dirty="0" smtClean="0"/>
              <a:t>"Flink"</a:t>
            </a:r>
            <a:r>
              <a:rPr lang="zh-TW" altLang="en-US" sz="4000" dirty="0" smtClean="0"/>
              <a:t>具有快速、靈活之意</a:t>
            </a:r>
            <a:endParaRPr lang="en-US" altLang="zh-CN" sz="40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02" y="196280"/>
            <a:ext cx="2700412" cy="13475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47" y="4808755"/>
            <a:ext cx="10787521" cy="46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6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Flink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36" y="1780456"/>
            <a:ext cx="12479064" cy="7776864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分散式架構</a:t>
            </a:r>
            <a:endParaRPr lang="en-US" altLang="zh-TW" dirty="0" smtClean="0"/>
          </a:p>
          <a:p>
            <a:r>
              <a:rPr lang="zh-TW" altLang="en-US" dirty="0" smtClean="0"/>
              <a:t>優異的性能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FF9300"/>
                </a:solidFill>
              </a:rPr>
              <a:t>低延遲</a:t>
            </a:r>
            <a:endParaRPr lang="en-US" altLang="zh-TW" dirty="0" smtClean="0">
              <a:solidFill>
                <a:srgbClr val="FF93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9300"/>
                </a:solidFill>
              </a:rPr>
              <a:t>高吞吐量</a:t>
            </a:r>
            <a:endParaRPr lang="en-US" altLang="zh-TW" dirty="0" smtClean="0">
              <a:solidFill>
                <a:srgbClr val="FF9300"/>
              </a:solidFill>
            </a:endParaRPr>
          </a:p>
          <a:p>
            <a:r>
              <a:rPr lang="zh-TW" altLang="en-US" dirty="0" smtClean="0"/>
              <a:t>運算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同時支援串流計算與批量計算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9300"/>
                </a:solidFill>
              </a:rPr>
              <a:t>更彈性的</a:t>
            </a:r>
            <a:r>
              <a:rPr lang="en-US" altLang="zh-TW" dirty="0" smtClean="0">
                <a:solidFill>
                  <a:srgbClr val="FF9300"/>
                </a:solidFill>
              </a:rPr>
              <a:t>windowing</a:t>
            </a:r>
            <a:r>
              <a:rPr lang="zh-TW" altLang="en-US" dirty="0" smtClean="0">
                <a:solidFill>
                  <a:srgbClr val="FF9300"/>
                </a:solidFill>
              </a:rPr>
              <a:t>概念</a:t>
            </a:r>
            <a:endParaRPr lang="en-US" altLang="zh-TW" dirty="0" smtClean="0">
              <a:solidFill>
                <a:srgbClr val="FF93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9300"/>
                </a:solidFill>
              </a:rPr>
              <a:t>Event time</a:t>
            </a:r>
            <a:r>
              <a:rPr lang="zh-TW" altLang="en-US" dirty="0" smtClean="0">
                <a:solidFill>
                  <a:srgbClr val="FF9300"/>
                </a:solidFill>
              </a:rPr>
              <a:t>運算</a:t>
            </a:r>
            <a:endParaRPr lang="en-US" altLang="zh-TW" dirty="0">
              <a:solidFill>
                <a:srgbClr val="FF9300"/>
              </a:solidFill>
            </a:endParaRPr>
          </a:p>
          <a:p>
            <a:pPr lvl="1"/>
            <a:r>
              <a:rPr lang="zh-TW" altLang="en-US" sz="4300" dirty="0"/>
              <a:t>精確</a:t>
            </a:r>
            <a:endParaRPr lang="en-US" altLang="zh-TW" sz="4300" dirty="0"/>
          </a:p>
          <a:p>
            <a:pPr lvl="1"/>
            <a:r>
              <a:rPr lang="zh-TW" altLang="en-US" dirty="0" smtClean="0">
                <a:solidFill>
                  <a:srgbClr val="FF9300"/>
                </a:solidFill>
              </a:rPr>
              <a:t>具狀態性</a:t>
            </a:r>
            <a:r>
              <a:rPr lang="zh-TW" altLang="en-US" dirty="0" smtClean="0"/>
              <a:t>與容錯機制</a:t>
            </a:r>
            <a:endParaRPr lang="en-US" altLang="zh-TW" dirty="0" smtClean="0"/>
          </a:p>
          <a:p>
            <a:pPr lvl="1"/>
            <a:r>
              <a:rPr lang="zh-TW" altLang="en-US" dirty="0"/>
              <a:t>迭代和增量迭代</a:t>
            </a:r>
            <a:endParaRPr lang="en-US" altLang="zh-TW" dirty="0" smtClean="0"/>
          </a:p>
          <a:p>
            <a:r>
              <a:rPr lang="zh-TW" altLang="en-US" dirty="0" smtClean="0"/>
              <a:t>隨時可取用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289659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Flink</a:t>
            </a:r>
            <a:r>
              <a:rPr lang="zh-TW" altLang="en-US" dirty="0" smtClean="0"/>
              <a:t>模組及模組</a:t>
            </a:r>
            <a:r>
              <a:rPr lang="zh-TW" altLang="en-US" dirty="0"/>
              <a:t>應</a:t>
            </a:r>
            <a:r>
              <a:rPr lang="zh-TW" altLang="en-US" dirty="0" smtClean="0"/>
              <a:t>用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 smtClean="0"/>
              <a:t>Flink Components </a:t>
            </a:r>
            <a:r>
              <a:rPr lang="en-US" altLang="zh-TW" sz="8000" dirty="0"/>
              <a:t>Stack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58" y="5704094"/>
            <a:ext cx="7352146" cy="35651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6" y="3004592"/>
            <a:ext cx="6192688" cy="38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4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Flink Job</a:t>
            </a:r>
            <a:r>
              <a:rPr lang="zh-TW" altLang="en-US" dirty="0"/>
              <a:t>的作業調度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Lifetime of a Flink Job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6"/>
          <a:stretch/>
        </p:blipFill>
        <p:spPr>
          <a:xfrm>
            <a:off x="1697608" y="2602160"/>
            <a:ext cx="9753600" cy="68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26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Flink Job</a:t>
            </a:r>
            <a:r>
              <a:rPr lang="zh-TW" altLang="en-US" dirty="0"/>
              <a:t>的作業調度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Lifetime of a Flink Job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6" y="3508648"/>
            <a:ext cx="10961623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0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Who i</a:t>
            </a:r>
            <a:r>
              <a:rPr lang="en-US" altLang="zh-TW" dirty="0" smtClean="0"/>
              <a:t>s Using Flink?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7" y="4527403"/>
            <a:ext cx="3597723" cy="15180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40" y="4711886"/>
            <a:ext cx="2628044" cy="1478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2" y="8396065"/>
            <a:ext cx="3654348" cy="9793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14" y="2590518"/>
            <a:ext cx="2808312" cy="186978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84" y="6506212"/>
            <a:ext cx="4562826" cy="168997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60" y="8469243"/>
            <a:ext cx="5395389" cy="110666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52" y="2140435"/>
            <a:ext cx="1637958" cy="163795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96" y="2944828"/>
            <a:ext cx="2612402" cy="76195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69" y="5099398"/>
            <a:ext cx="3042012" cy="159622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80" y="2001176"/>
            <a:ext cx="5675437" cy="2221104"/>
          </a:xfrm>
          <a:prstGeom prst="rect">
            <a:avLst/>
          </a:prstGeom>
        </p:spPr>
      </p:pic>
      <p:pic>
        <p:nvPicPr>
          <p:cNvPr id="14" name="Picture 15" descr="imgr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7" y="7325072"/>
            <a:ext cx="3070279" cy="9551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8" y="6515158"/>
            <a:ext cx="3660367" cy="1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1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/>
              <a:t>Flink</a:t>
            </a:r>
            <a:r>
              <a:rPr lang="en-US" altLang="zh-TW" dirty="0" smtClean="0">
                <a:solidFill>
                  <a:schemeClr val="bg1"/>
                </a:solidFill>
              </a:rPr>
              <a:t> Using in </a:t>
            </a:r>
            <a:r>
              <a:rPr lang="en-US" altLang="zh-TW" dirty="0" smtClean="0"/>
              <a:t>Alibaba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36" y="1780456"/>
            <a:ext cx="12313368" cy="7776864"/>
          </a:xfrm>
        </p:spPr>
        <p:txBody>
          <a:bodyPr/>
          <a:lstStyle/>
          <a:p>
            <a:r>
              <a:rPr lang="zh-TW" altLang="en-US" sz="2800" dirty="0" smtClean="0"/>
              <a:t>阿里</a:t>
            </a:r>
            <a:r>
              <a:rPr lang="zh-TW" altLang="en-US" sz="2800" dirty="0"/>
              <a:t>巴巴在</a:t>
            </a:r>
            <a:r>
              <a:rPr lang="en-US" altLang="zh-TW" sz="2800" dirty="0" smtClean="0"/>
              <a:t>1000</a:t>
            </a:r>
            <a:r>
              <a:rPr lang="zh-TW" altLang="en-US" sz="2800" dirty="0" smtClean="0"/>
              <a:t>台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多於</a:t>
            </a:r>
            <a:r>
              <a:rPr lang="en-US" altLang="zh-TW" sz="2800" dirty="0" smtClean="0"/>
              <a:t>5000</a:t>
            </a:r>
            <a:r>
              <a:rPr lang="zh-TW" altLang="en-US" sz="2800" dirty="0" smtClean="0"/>
              <a:t>個</a:t>
            </a:r>
            <a:r>
              <a:rPr lang="en-US" altLang="zh-TW" sz="2800" dirty="0" smtClean="0"/>
              <a:t>vCores)</a:t>
            </a:r>
            <a:r>
              <a:rPr lang="zh-TW" altLang="en-US" sz="2800" dirty="0" smtClean="0"/>
              <a:t>叢集節點之上運行</a:t>
            </a:r>
            <a:r>
              <a:rPr lang="en-US" altLang="zh-TW" sz="2800" dirty="0" smtClean="0"/>
              <a:t>Flink</a:t>
            </a:r>
            <a:r>
              <a:rPr lang="zh-TW" altLang="en-US" sz="2800" dirty="0"/>
              <a:t>，</a:t>
            </a:r>
            <a:r>
              <a:rPr lang="zh-TW" altLang="en-US" sz="2800" dirty="0" smtClean="0"/>
              <a:t>提供每秒數</a:t>
            </a:r>
            <a:r>
              <a:rPr lang="zh-TW" altLang="en-US" sz="2800" dirty="0"/>
              <a:t>以</a:t>
            </a:r>
            <a:r>
              <a:rPr lang="zh-TW" altLang="en-US" sz="2800" dirty="0" smtClean="0"/>
              <a:t>百萬計的事件運算能力</a:t>
            </a:r>
            <a:endParaRPr lang="en-US" altLang="zh-TW" sz="2800" dirty="0" smtClean="0"/>
          </a:p>
          <a:p>
            <a:r>
              <a:rPr lang="zh-TW" altLang="en-US" sz="2800" dirty="0"/>
              <a:t>阿里巴巴最大的一個運算任務</a:t>
            </a:r>
            <a:r>
              <a:rPr lang="zh-TW" altLang="en-US" sz="2800" dirty="0" smtClean="0"/>
              <a:t>配置了超過</a:t>
            </a:r>
            <a:r>
              <a:rPr lang="en-US" altLang="zh-TW" sz="2800" dirty="0" smtClean="0"/>
              <a:t>20</a:t>
            </a:r>
            <a:r>
              <a:rPr lang="zh-TW" altLang="en-US" sz="2800" dirty="0" smtClean="0"/>
              <a:t>組</a:t>
            </a:r>
            <a:r>
              <a:rPr lang="en-US" altLang="zh-TW" sz="2800" dirty="0" smtClean="0"/>
              <a:t>operators</a:t>
            </a:r>
            <a:r>
              <a:rPr lang="zh-TW" altLang="en-US" sz="2800" dirty="0" smtClean="0"/>
              <a:t>來支援其服務</a:t>
            </a:r>
            <a:endParaRPr lang="en-US" altLang="zh-TW" sz="2800" dirty="0" smtClean="0"/>
          </a:p>
          <a:p>
            <a:r>
              <a:rPr lang="zh-TW" altLang="en-US" sz="2800" dirty="0" smtClean="0"/>
              <a:t>以</a:t>
            </a:r>
            <a:r>
              <a:rPr lang="en-US" altLang="zh-TW" sz="2800" dirty="0" smtClean="0"/>
              <a:t>Flink</a:t>
            </a:r>
            <a:r>
              <a:rPr lang="zh-TW" altLang="en-US" sz="2800" dirty="0" smtClean="0"/>
              <a:t>為基礎自行開發</a:t>
            </a:r>
            <a:r>
              <a:rPr lang="en-US" altLang="zh-TW" sz="2800" dirty="0" smtClean="0"/>
              <a:t>Blink</a:t>
            </a:r>
            <a:endParaRPr lang="en-US" altLang="zh-TW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81" y="4306403"/>
            <a:ext cx="10553278" cy="53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43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72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Streaming </a:t>
            </a:r>
            <a:r>
              <a:rPr lang="en-US" sz="7200" b="1" dirty="0">
                <a:solidFill>
                  <a:srgbClr val="FFFFFF"/>
                </a:solidFill>
                <a:cs typeface="ArialUnicodeMS"/>
                <a:sym typeface="ArialUnicodeMS"/>
              </a:rPr>
              <a:t>Architecture in Flink</a:t>
            </a:r>
            <a:endParaRPr lang="en-US" sz="7200" b="1" dirty="0" smtClean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397542660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Lambda </a:t>
            </a:r>
            <a:r>
              <a:rPr lang="en-US" altLang="zh-TW" dirty="0"/>
              <a:t>Architecture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zh-TW" altLang="en-US" sz="3800" dirty="0" smtClean="0"/>
              <a:t>資料處理</a:t>
            </a:r>
            <a:r>
              <a:rPr lang="zh-TW" altLang="en-US" sz="3800" dirty="0"/>
              <a:t>新架構 </a:t>
            </a:r>
            <a:r>
              <a:rPr lang="en-US" altLang="zh-TW" sz="3800" dirty="0"/>
              <a:t>- </a:t>
            </a:r>
            <a:r>
              <a:rPr lang="en-US" altLang="zh-TW" sz="3800" dirty="0" smtClean="0"/>
              <a:t>Lambda</a:t>
            </a:r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8" y="2860576"/>
            <a:ext cx="108585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8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</a:t>
            </a:r>
          </a:p>
          <a:p>
            <a:r>
              <a:rPr lang="en-US" altLang="zh-TW" sz="3800" dirty="0"/>
              <a:t>Streaming Processor Comparison</a:t>
            </a:r>
            <a:endParaRPr lang="en-US" altLang="zh-TW" sz="3800" dirty="0" smtClean="0"/>
          </a:p>
          <a:p>
            <a:r>
              <a:rPr lang="en-US" altLang="zh-TW" sz="3800" dirty="0"/>
              <a:t>Flink </a:t>
            </a:r>
            <a:r>
              <a:rPr lang="en-US" altLang="zh-TW" sz="3800" dirty="0" smtClean="0"/>
              <a:t>Introduction</a:t>
            </a:r>
          </a:p>
          <a:p>
            <a:r>
              <a:rPr lang="en-US" altLang="zh-TW" sz="3800" dirty="0"/>
              <a:t>Flink Streaming Architecture</a:t>
            </a:r>
            <a:endParaRPr lang="en-US" altLang="zh-TW" sz="3800" dirty="0" smtClean="0"/>
          </a:p>
          <a:p>
            <a:r>
              <a:rPr lang="en-US" altLang="zh-TW" sz="3800" dirty="0"/>
              <a:t>Flink </a:t>
            </a:r>
            <a:r>
              <a:rPr lang="en-US" altLang="zh-TW" sz="3800" dirty="0" smtClean="0"/>
              <a:t>Operation</a:t>
            </a:r>
          </a:p>
          <a:p>
            <a:pPr lvl="1"/>
            <a:r>
              <a:rPr lang="en-US" altLang="zh-TW" sz="3800" dirty="0"/>
              <a:t>Accurate </a:t>
            </a:r>
            <a:r>
              <a:rPr lang="en-US" altLang="zh-TW" sz="3800" dirty="0" smtClean="0"/>
              <a:t>computation</a:t>
            </a:r>
          </a:p>
          <a:p>
            <a:pPr lvl="1"/>
            <a:r>
              <a:rPr lang="en-US" altLang="zh-TW" sz="3800" dirty="0"/>
              <a:t>Exactly-Once Streaming </a:t>
            </a:r>
            <a:r>
              <a:rPr lang="en-US" altLang="zh-TW" sz="3800" dirty="0" smtClean="0"/>
              <a:t>Fault-Tolerance</a:t>
            </a:r>
          </a:p>
          <a:p>
            <a:pPr lvl="1"/>
            <a:r>
              <a:rPr lang="en-US" altLang="zh-TW" sz="3800" dirty="0"/>
              <a:t>Debugging &amp; </a:t>
            </a:r>
            <a:r>
              <a:rPr lang="en-US" altLang="zh-TW" sz="3800" dirty="0" smtClean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691525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dirty="0" smtClean="0"/>
              <a:t>Streaming-First </a:t>
            </a:r>
            <a:r>
              <a:rPr lang="en-US" altLang="zh-TW" sz="6600" dirty="0"/>
              <a:t>Architecture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zh-TW" altLang="en-US" sz="3800" dirty="0" smtClean="0"/>
              <a:t>在</a:t>
            </a:r>
            <a:r>
              <a:rPr lang="en-US" altLang="zh-TW" sz="3800" dirty="0" smtClean="0"/>
              <a:t>Flink</a:t>
            </a:r>
            <a:r>
              <a:rPr lang="zh-TW" altLang="en-US" sz="3800" dirty="0" smtClean="0"/>
              <a:t>串</a:t>
            </a:r>
            <a:r>
              <a:rPr lang="zh-TW" altLang="en-US" sz="3800" dirty="0"/>
              <a:t>流</a:t>
            </a:r>
            <a:r>
              <a:rPr lang="zh-TW" altLang="en-US" sz="3800" dirty="0" smtClean="0"/>
              <a:t>運算的典型架構</a:t>
            </a:r>
            <a:endParaRPr lang="en-US" altLang="zh-TW" sz="3800" dirty="0"/>
          </a:p>
        </p:txBody>
      </p:sp>
      <p:pic>
        <p:nvPicPr>
          <p:cNvPr id="143" name="圖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8" y="5242630"/>
            <a:ext cx="5499538" cy="2698275"/>
          </a:xfrm>
          <a:prstGeom prst="rect">
            <a:avLst/>
          </a:prstGeom>
        </p:spPr>
      </p:pic>
      <p:pic>
        <p:nvPicPr>
          <p:cNvPr id="144" name="圖片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394" y="4634329"/>
            <a:ext cx="5589694" cy="3914879"/>
          </a:xfrm>
          <a:prstGeom prst="rect">
            <a:avLst/>
          </a:prstGeom>
        </p:spPr>
      </p:pic>
      <p:sp>
        <p:nvSpPr>
          <p:cNvPr id="148" name="向右箭號 147"/>
          <p:cNvSpPr/>
          <p:nvPr/>
        </p:nvSpPr>
        <p:spPr>
          <a:xfrm>
            <a:off x="6070352" y="6276226"/>
            <a:ext cx="878420" cy="976838"/>
          </a:xfrm>
          <a:prstGeom prst="stripedRightArrow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7087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72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Flink Operation</a:t>
            </a:r>
          </a:p>
        </p:txBody>
      </p:sp>
    </p:spTree>
    <p:extLst>
      <p:ext uri="{BB962C8B-B14F-4D97-AF65-F5344CB8AC3E}">
        <p14:creationId xmlns:p14="http://schemas.microsoft.com/office/powerpoint/2010/main" val="184263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Flink Operation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800" dirty="0" smtClean="0"/>
              <a:t>Flink Operation</a:t>
            </a:r>
          </a:p>
          <a:p>
            <a:pPr lvl="1"/>
            <a:r>
              <a:rPr lang="en-US" altLang="zh-TW" sz="3800" dirty="0">
                <a:solidFill>
                  <a:srgbClr val="FF9300"/>
                </a:solidFill>
              </a:rPr>
              <a:t>Accurate </a:t>
            </a:r>
            <a:r>
              <a:rPr lang="en-US" altLang="zh-TW" sz="3800" dirty="0" smtClean="0">
                <a:solidFill>
                  <a:srgbClr val="FF9300"/>
                </a:solidFill>
              </a:rPr>
              <a:t>computation</a:t>
            </a:r>
          </a:p>
          <a:p>
            <a:pPr lvl="2"/>
            <a:r>
              <a:rPr lang="en-US" altLang="zh-TW" sz="3800" dirty="0">
                <a:solidFill>
                  <a:srgbClr val="FF9300"/>
                </a:solidFill>
              </a:rPr>
              <a:t>Windows</a:t>
            </a:r>
            <a:endParaRPr lang="en-US" altLang="zh-TW" sz="3800" dirty="0" smtClean="0">
              <a:solidFill>
                <a:srgbClr val="FF9300"/>
              </a:solidFill>
            </a:endParaRPr>
          </a:p>
          <a:p>
            <a:pPr lvl="2"/>
            <a:r>
              <a:rPr lang="en-US" altLang="zh-TW" sz="3800" dirty="0" smtClean="0">
                <a:solidFill>
                  <a:srgbClr val="FF9300"/>
                </a:solidFill>
              </a:rPr>
              <a:t>Event-time streaming</a:t>
            </a:r>
          </a:p>
          <a:p>
            <a:pPr lvl="2"/>
            <a:r>
              <a:rPr lang="en-US" altLang="zh-TW" sz="3800" dirty="0">
                <a:solidFill>
                  <a:srgbClr val="FF9300"/>
                </a:solidFill>
              </a:rPr>
              <a:t>Watermarks</a:t>
            </a:r>
            <a:endParaRPr lang="en-US" altLang="zh-TW" sz="3800" dirty="0" smtClean="0">
              <a:solidFill>
                <a:srgbClr val="FF9300"/>
              </a:solidFill>
            </a:endParaRPr>
          </a:p>
          <a:p>
            <a:pPr lvl="1"/>
            <a:r>
              <a:rPr lang="en-US" altLang="zh-TW" sz="3800" dirty="0"/>
              <a:t>Exactly-Once Streaming Fault-Tolerance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Stateful </a:t>
            </a:r>
            <a:r>
              <a:rPr lang="en-US" altLang="zh-TW" sz="3800" dirty="0" smtClean="0"/>
              <a:t>streaming</a:t>
            </a:r>
          </a:p>
          <a:p>
            <a:pPr lvl="2"/>
            <a:r>
              <a:rPr lang="en-US" altLang="zh-TW" sz="3800" dirty="0"/>
              <a:t>Consistency in </a:t>
            </a:r>
            <a:r>
              <a:rPr lang="en-US" altLang="zh-TW" sz="3800" dirty="0" smtClean="0"/>
              <a:t>Flink</a:t>
            </a:r>
            <a:endParaRPr lang="en-US" altLang="zh-TW" sz="3800" dirty="0"/>
          </a:p>
          <a:p>
            <a:pPr lvl="1"/>
            <a:r>
              <a:rPr lang="en-US" altLang="zh-TW" sz="3800" dirty="0"/>
              <a:t>Debugging &amp; </a:t>
            </a:r>
            <a:r>
              <a:rPr lang="en-US" altLang="zh-TW" sz="3800" dirty="0" smtClean="0"/>
              <a:t>Monitoring</a:t>
            </a:r>
          </a:p>
          <a:p>
            <a:pPr lvl="2"/>
            <a:r>
              <a:rPr lang="en-US" altLang="zh-TW" sz="3800" dirty="0"/>
              <a:t>Savepoints</a:t>
            </a:r>
          </a:p>
          <a:p>
            <a:pPr lvl="2"/>
            <a:r>
              <a:rPr lang="en-US" altLang="zh-TW" sz="3800" dirty="0" smtClean="0"/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1798639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(1/4)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Window</a:t>
            </a:r>
          </a:p>
          <a:p>
            <a:pPr lvl="1"/>
            <a:r>
              <a:rPr lang="zh-TW" altLang="en-US" sz="2000" dirty="0" smtClean="0"/>
              <a:t>根據</a:t>
            </a:r>
            <a:r>
              <a:rPr lang="zh-TW" altLang="en-US" sz="2000" dirty="0">
                <a:solidFill>
                  <a:srgbClr val="FFC000"/>
                </a:solidFill>
              </a:rPr>
              <a:t>時</a:t>
            </a:r>
            <a:r>
              <a:rPr lang="zh-TW" altLang="en-US" sz="2000" dirty="0" smtClean="0">
                <a:solidFill>
                  <a:srgbClr val="FFC000"/>
                </a:solidFill>
              </a:rPr>
              <a:t>間</a:t>
            </a:r>
            <a:r>
              <a:rPr lang="zh-TW" altLang="en-US" sz="2000" dirty="0" smtClean="0"/>
              <a:t>或某</a:t>
            </a:r>
            <a:r>
              <a:rPr lang="zh-TW" altLang="en-US" sz="2000" dirty="0"/>
              <a:t>些</a:t>
            </a:r>
            <a:r>
              <a:rPr lang="zh-TW" altLang="en-US" sz="2000" dirty="0" smtClean="0">
                <a:solidFill>
                  <a:srgbClr val="FFC000"/>
                </a:solidFill>
              </a:rPr>
              <a:t>特徵</a:t>
            </a:r>
            <a:r>
              <a:rPr lang="zh-TW" altLang="en-US" sz="2000" dirty="0"/>
              <a:t>來</a:t>
            </a:r>
            <a:r>
              <a:rPr lang="zh-TW" altLang="en-US" sz="2000" dirty="0" smtClean="0"/>
              <a:t>分組及收集</a:t>
            </a:r>
            <a:r>
              <a:rPr lang="zh-TW" altLang="en-US" sz="2000" dirty="0"/>
              <a:t>一系列</a:t>
            </a:r>
            <a:r>
              <a:rPr lang="zh-TW" altLang="en-US" sz="2000" dirty="0" smtClean="0"/>
              <a:t>事件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以此方式對</a:t>
            </a:r>
            <a:r>
              <a:rPr lang="zh-TW" altLang="en-US" sz="2000" dirty="0"/>
              <a:t>這些事件進行整體</a:t>
            </a:r>
            <a:r>
              <a:rPr lang="zh-TW" altLang="en-US" sz="2000" dirty="0" smtClean="0"/>
              <a:t>分析或操作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驅動方式</a:t>
            </a:r>
            <a:endParaRPr lang="en-US" altLang="zh-TW" sz="2000" dirty="0" smtClean="0"/>
          </a:p>
          <a:p>
            <a:pPr lvl="2"/>
            <a:r>
              <a:rPr lang="zh-TW" altLang="en-US" sz="2000" dirty="0" smtClean="0"/>
              <a:t>時間驅動</a:t>
            </a:r>
            <a:r>
              <a:rPr lang="en-US" altLang="zh-TW" sz="2000" dirty="0"/>
              <a:t>(Time </a:t>
            </a:r>
            <a:r>
              <a:rPr lang="en-US" altLang="zh-TW" sz="2000" dirty="0" smtClean="0"/>
              <a:t>Windows) </a:t>
            </a:r>
            <a:r>
              <a:rPr lang="en-US" altLang="zh-TW" sz="2000" dirty="0"/>
              <a:t>: </a:t>
            </a:r>
            <a:r>
              <a:rPr lang="zh-TW" altLang="en-US" sz="2000" dirty="0" smtClean="0"/>
              <a:t>每</a:t>
            </a:r>
            <a:r>
              <a:rPr lang="en-US" altLang="zh-TW" sz="2000" dirty="0" smtClean="0"/>
              <a:t>30</a:t>
            </a:r>
            <a:r>
              <a:rPr lang="zh-TW" altLang="en-US" sz="2000" dirty="0" smtClean="0"/>
              <a:t>秒驅動一次</a:t>
            </a:r>
            <a:endParaRPr lang="en-US" altLang="zh-TW" sz="2000" dirty="0" smtClean="0"/>
          </a:p>
          <a:p>
            <a:pPr lvl="2"/>
            <a:r>
              <a:rPr lang="zh-TW" altLang="en-US" sz="2000" dirty="0" smtClean="0"/>
              <a:t>資料驅動</a:t>
            </a:r>
            <a:r>
              <a:rPr lang="en-US" altLang="zh-TW" sz="2000" dirty="0"/>
              <a:t>(Count </a:t>
            </a:r>
            <a:r>
              <a:rPr lang="en-US" altLang="zh-TW" sz="2000" dirty="0" smtClean="0"/>
              <a:t>Windows)</a:t>
            </a:r>
            <a:r>
              <a:rPr lang="zh-TW" altLang="en-US" sz="2000" dirty="0" smtClean="0"/>
              <a:t>每</a:t>
            </a:r>
            <a:r>
              <a:rPr lang="en-US" altLang="zh-TW" sz="2000" dirty="0"/>
              <a:t>3</a:t>
            </a:r>
            <a:r>
              <a:rPr lang="zh-TW" altLang="en-US" sz="2000" dirty="0" smtClean="0"/>
              <a:t>個</a:t>
            </a:r>
            <a:r>
              <a:rPr lang="zh-TW" altLang="en-US" sz="2000" dirty="0"/>
              <a:t>元素驅動</a:t>
            </a:r>
            <a:r>
              <a:rPr lang="zh-TW" altLang="en-US" sz="2000" dirty="0" smtClean="0"/>
              <a:t>一次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窗口模式</a:t>
            </a:r>
            <a:endParaRPr lang="en-US" altLang="zh-TW" sz="2000" dirty="0" smtClean="0"/>
          </a:p>
          <a:p>
            <a:pPr lvl="2"/>
            <a:r>
              <a:rPr lang="en-US" altLang="zh-TW" sz="2000" dirty="0" smtClean="0"/>
              <a:t>Tumbling(</a:t>
            </a:r>
            <a:r>
              <a:rPr lang="zh-TW" altLang="en-US" sz="2000" dirty="0" smtClean="0"/>
              <a:t>不重複</a:t>
            </a:r>
            <a:r>
              <a:rPr lang="en-US" altLang="zh-TW" sz="2000" dirty="0" smtClean="0"/>
              <a:t>)</a:t>
            </a:r>
          </a:p>
          <a:p>
            <a:pPr lvl="2"/>
            <a:r>
              <a:rPr lang="en-US" altLang="zh-TW" sz="2000" dirty="0" smtClean="0"/>
              <a:t>sliding(</a:t>
            </a:r>
            <a:r>
              <a:rPr lang="zh-TW" altLang="en-US" sz="2000" dirty="0" smtClean="0"/>
              <a:t>重複</a:t>
            </a:r>
            <a:r>
              <a:rPr lang="en-US" altLang="zh-TW" sz="2000" dirty="0" smtClean="0"/>
              <a:t>)</a:t>
            </a:r>
          </a:p>
          <a:p>
            <a:pPr lvl="2"/>
            <a:r>
              <a:rPr lang="en-US" altLang="zh-TW" sz="2000" dirty="0" smtClean="0"/>
              <a:t>session(</a:t>
            </a:r>
            <a:r>
              <a:rPr lang="zh-TW" altLang="en-US" sz="2000" dirty="0"/>
              <a:t>間隔一段不活動的間隙</a:t>
            </a:r>
            <a:r>
              <a:rPr lang="en-US" altLang="zh-TW" sz="2000" dirty="0" smtClean="0"/>
              <a:t>)</a:t>
            </a:r>
            <a:endParaRPr lang="en-US" altLang="zh-TW" sz="2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95" y="7995220"/>
            <a:ext cx="88106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6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(2/4)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Time Windows</a:t>
            </a:r>
          </a:p>
          <a:p>
            <a:pPr lvl="1"/>
            <a:r>
              <a:rPr lang="zh-TW" altLang="en-US" sz="3800" dirty="0" smtClean="0"/>
              <a:t>最簡單也最常被使用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可以是</a:t>
            </a:r>
            <a:r>
              <a:rPr lang="en-US" altLang="zh-TW" sz="3800" dirty="0" smtClean="0"/>
              <a:t>tumbling</a:t>
            </a:r>
            <a:r>
              <a:rPr lang="zh-TW" altLang="en-US" sz="3800" dirty="0" smtClean="0"/>
              <a:t>或</a:t>
            </a:r>
            <a:r>
              <a:rPr lang="en-US" altLang="zh-TW" sz="3800" dirty="0" smtClean="0"/>
              <a:t>sliding</a:t>
            </a:r>
          </a:p>
          <a:p>
            <a:pPr lvl="1"/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60" y="4670425"/>
            <a:ext cx="5353050" cy="4810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166" y="4665662"/>
            <a:ext cx="52768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4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(3/4)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Count </a:t>
            </a:r>
            <a:r>
              <a:rPr lang="en-US" altLang="zh-TW" sz="3800" dirty="0" smtClean="0"/>
              <a:t>Window</a:t>
            </a:r>
          </a:p>
          <a:p>
            <a:pPr lvl="1"/>
            <a:r>
              <a:rPr lang="zh-TW" altLang="en-US" sz="3800" dirty="0" smtClean="0"/>
              <a:t>使用</a:t>
            </a:r>
            <a:r>
              <a:rPr lang="zh-TW" altLang="en-US" sz="3800" dirty="0" smtClean="0">
                <a:solidFill>
                  <a:srgbClr val="FFC000"/>
                </a:solidFill>
              </a:rPr>
              <a:t>事件個數</a:t>
            </a:r>
            <a:r>
              <a:rPr lang="zh-TW" altLang="en-US" sz="3800" dirty="0" smtClean="0"/>
              <a:t>驅動而非時間</a:t>
            </a:r>
            <a:endParaRPr lang="en-US" altLang="zh-TW" sz="3800" dirty="0" smtClean="0"/>
          </a:p>
          <a:p>
            <a:pPr lvl="1"/>
            <a:r>
              <a:rPr lang="zh-TW" altLang="en-US" sz="3800" dirty="0"/>
              <a:t>可以是</a:t>
            </a:r>
            <a:r>
              <a:rPr lang="en-US" altLang="zh-TW" sz="3800" dirty="0"/>
              <a:t>tumbling</a:t>
            </a:r>
            <a:r>
              <a:rPr lang="zh-TW" altLang="en-US" sz="3800" dirty="0"/>
              <a:t>或</a:t>
            </a:r>
            <a:r>
              <a:rPr lang="en-US" altLang="zh-TW" sz="3800" dirty="0"/>
              <a:t>sliding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範例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每</a:t>
            </a:r>
            <a:r>
              <a:rPr lang="en-US" altLang="zh-TW" sz="3800" dirty="0" smtClean="0"/>
              <a:t>100</a:t>
            </a:r>
            <a:r>
              <a:rPr lang="zh-TW" altLang="en-US" sz="3800" dirty="0" smtClean="0"/>
              <a:t>個顧客計算一次平均消費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近</a:t>
            </a:r>
            <a:r>
              <a:rPr lang="en-US" altLang="zh-TW" sz="3800" dirty="0" smtClean="0"/>
              <a:t>10</a:t>
            </a:r>
            <a:r>
              <a:rPr lang="zh-TW" altLang="en-US" sz="3800" dirty="0" smtClean="0"/>
              <a:t>片主機板的良率狀況</a:t>
            </a:r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3084550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(4/4)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2000" dirty="0" smtClean="0"/>
              <a:t>Session Windows</a:t>
            </a:r>
          </a:p>
          <a:p>
            <a:pPr lvl="1"/>
            <a:r>
              <a:rPr lang="en-US" altLang="zh-TW" sz="2000" dirty="0" smtClean="0"/>
              <a:t>Session</a:t>
            </a:r>
            <a:r>
              <a:rPr lang="zh-TW" altLang="en-US" sz="2000" dirty="0" smtClean="0"/>
              <a:t>是</a:t>
            </a:r>
            <a:r>
              <a:rPr lang="zh-TW" altLang="en-US" sz="2000" dirty="0"/>
              <a:t>一</a:t>
            </a:r>
            <a:r>
              <a:rPr lang="zh-TW" altLang="en-US" sz="2000" dirty="0" smtClean="0"/>
              <a:t>段有</a:t>
            </a:r>
            <a:r>
              <a:rPr lang="zh-TW" altLang="en-US" sz="2000" dirty="0" smtClean="0">
                <a:solidFill>
                  <a:srgbClr val="FFC000"/>
                </a:solidFill>
              </a:rPr>
              <a:t>相同特徵或相依</a:t>
            </a:r>
            <a:r>
              <a:rPr lang="zh-TW" altLang="en-US" sz="2000" dirty="0">
                <a:solidFill>
                  <a:srgbClr val="FFC000"/>
                </a:solidFill>
              </a:rPr>
              <a:t>性事件</a:t>
            </a:r>
            <a:r>
              <a:rPr lang="zh-TW" altLang="en-US" sz="2000" dirty="0"/>
              <a:t>的</a:t>
            </a:r>
            <a:r>
              <a:rPr lang="zh-TW" altLang="en-US" sz="2000" dirty="0" smtClean="0"/>
              <a:t>活動區段</a:t>
            </a:r>
            <a:endParaRPr lang="en-US" altLang="zh-TW" sz="2000" dirty="0" smtClean="0"/>
          </a:p>
          <a:p>
            <a:pPr lvl="1"/>
            <a:r>
              <a:rPr lang="zh-TW" altLang="en-US" sz="2000" dirty="0"/>
              <a:t>目前開源串流運算引擎</a:t>
            </a:r>
            <a:r>
              <a:rPr lang="zh-TW" altLang="en-US" sz="2000" dirty="0" smtClean="0"/>
              <a:t>中僅有</a:t>
            </a:r>
            <a:r>
              <a:rPr lang="en-US" altLang="zh-TW" sz="2000" dirty="0" smtClean="0"/>
              <a:t>Flink</a:t>
            </a:r>
            <a:r>
              <a:rPr lang="zh-TW" altLang="en-US" sz="2000" dirty="0" smtClean="0"/>
              <a:t>支援</a:t>
            </a:r>
            <a:r>
              <a:rPr lang="en-US" altLang="zh-TW" sz="2000" dirty="0" smtClean="0"/>
              <a:t>Session</a:t>
            </a:r>
            <a:r>
              <a:rPr lang="zh-TW" altLang="en-US" sz="2000" dirty="0" smtClean="0"/>
              <a:t>運算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需設定</a:t>
            </a:r>
            <a:r>
              <a:rPr lang="en-US" altLang="zh-TW" sz="2000" dirty="0" smtClean="0"/>
              <a:t>timeout</a:t>
            </a:r>
            <a:r>
              <a:rPr lang="zh-TW" altLang="en-US" sz="2000" dirty="0" smtClean="0"/>
              <a:t>時間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定義我們想要等待多長時間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讓</a:t>
            </a:r>
            <a:r>
              <a:rPr lang="zh-TW" altLang="en-US" sz="2000" dirty="0" smtClean="0"/>
              <a:t>我們清楚</a:t>
            </a:r>
            <a:r>
              <a:rPr lang="en-US" altLang="zh-TW" sz="2000" dirty="0" smtClean="0"/>
              <a:t>Session</a:t>
            </a:r>
            <a:r>
              <a:rPr lang="zh-TW" altLang="en-US" sz="2000" dirty="0" smtClean="0"/>
              <a:t>已經</a:t>
            </a:r>
            <a:r>
              <a:rPr lang="zh-TW" altLang="en-US" sz="2000" dirty="0"/>
              <a:t>結束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 smtClean="0"/>
              <a:t>範例</a:t>
            </a:r>
            <a:endParaRPr lang="en-US" altLang="zh-TW" sz="2000" dirty="0" smtClean="0"/>
          </a:p>
          <a:p>
            <a:pPr lvl="2"/>
            <a:r>
              <a:rPr lang="zh-TW" altLang="en-US" sz="2000" dirty="0" smtClean="0"/>
              <a:t>登入期間使用者共點幾了幾個連結</a:t>
            </a:r>
            <a:endParaRPr lang="en-US" altLang="zh-TW" sz="20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98" y="5390703"/>
            <a:ext cx="72771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7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Event-time streaming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3800" dirty="0" smtClean="0"/>
              <a:t>三種</a:t>
            </a:r>
            <a:r>
              <a:rPr lang="en-US" altLang="zh-TW" sz="3800" dirty="0"/>
              <a:t>"</a:t>
            </a:r>
            <a:r>
              <a:rPr lang="zh-TW" altLang="en-US" sz="3800" dirty="0" smtClean="0"/>
              <a:t>時間</a:t>
            </a:r>
            <a:r>
              <a:rPr lang="en-US" altLang="zh-TW" sz="3800" dirty="0"/>
              <a:t>"</a:t>
            </a:r>
            <a:r>
              <a:rPr lang="zh-TW" altLang="en-US" sz="3800" dirty="0" smtClean="0"/>
              <a:t>的類型</a:t>
            </a:r>
            <a:endParaRPr lang="en-US" altLang="zh-TW" sz="3800" dirty="0" smtClean="0"/>
          </a:p>
          <a:p>
            <a:pPr lvl="1"/>
            <a:r>
              <a:rPr lang="en-US" altLang="zh-TW" sz="3800" dirty="0"/>
              <a:t>Processing </a:t>
            </a:r>
            <a:r>
              <a:rPr lang="en-US" altLang="zh-TW" sz="3800" dirty="0" smtClean="0"/>
              <a:t>Time</a:t>
            </a:r>
          </a:p>
          <a:p>
            <a:pPr lvl="2"/>
            <a:r>
              <a:rPr lang="zh-TW" altLang="en-US" sz="3800" dirty="0" smtClean="0"/>
              <a:t> </a:t>
            </a:r>
            <a:r>
              <a:rPr lang="zh-TW" altLang="en-US" sz="3800" dirty="0" smtClean="0">
                <a:solidFill>
                  <a:srgbClr val="FF9300"/>
                </a:solidFill>
              </a:rPr>
              <a:t>系統處理事件</a:t>
            </a:r>
            <a:r>
              <a:rPr lang="zh-TW" altLang="en-US" sz="3800" dirty="0" smtClean="0"/>
              <a:t>當下的時間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Wall Time</a:t>
            </a:r>
          </a:p>
          <a:p>
            <a:pPr lvl="1"/>
            <a:r>
              <a:rPr lang="en-US" altLang="zh-TW" sz="3800" dirty="0"/>
              <a:t>Ingestion </a:t>
            </a:r>
            <a:r>
              <a:rPr lang="en-US" altLang="zh-TW" sz="3800" dirty="0" smtClean="0"/>
              <a:t>Time</a:t>
            </a:r>
          </a:p>
          <a:p>
            <a:pPr lvl="2"/>
            <a:r>
              <a:rPr lang="zh-TW" altLang="en-US" sz="3800" dirty="0" smtClean="0">
                <a:solidFill>
                  <a:srgbClr val="FFFFFF"/>
                </a:solidFill>
              </a:rPr>
              <a:t> </a:t>
            </a:r>
            <a:r>
              <a:rPr lang="zh-TW" altLang="en-US" sz="3800" dirty="0" smtClean="0">
                <a:solidFill>
                  <a:srgbClr val="FF9300"/>
                </a:solidFill>
              </a:rPr>
              <a:t>系統收到事件</a:t>
            </a:r>
            <a:r>
              <a:rPr lang="zh-TW" altLang="en-US" sz="3800" dirty="0" smtClean="0"/>
              <a:t>的時間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Wall </a:t>
            </a:r>
            <a:r>
              <a:rPr lang="en-US" altLang="zh-TW" sz="3800" dirty="0" smtClean="0"/>
              <a:t>Time</a:t>
            </a:r>
          </a:p>
          <a:p>
            <a:pPr lvl="1"/>
            <a:r>
              <a:rPr lang="en-US" altLang="zh-TW" sz="3800" dirty="0"/>
              <a:t>Event </a:t>
            </a:r>
            <a:r>
              <a:rPr lang="en-US" altLang="zh-TW" sz="3800" dirty="0" smtClean="0"/>
              <a:t>Time</a:t>
            </a:r>
          </a:p>
          <a:p>
            <a:pPr lvl="2"/>
            <a:r>
              <a:rPr lang="zh-TW" altLang="en-US" sz="3800" dirty="0" smtClean="0"/>
              <a:t> </a:t>
            </a:r>
            <a:r>
              <a:rPr lang="zh-TW" altLang="en-US" sz="3800" dirty="0" smtClean="0">
                <a:solidFill>
                  <a:srgbClr val="FF9300"/>
                </a:solidFill>
              </a:rPr>
              <a:t>事件被產生</a:t>
            </a:r>
            <a:r>
              <a:rPr lang="zh-TW" altLang="en-US" sz="3800" dirty="0" smtClean="0"/>
              <a:t>時的時間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保留在資料本體</a:t>
            </a:r>
            <a:endParaRPr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1768452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dirty="0"/>
              <a:t>Event-time </a:t>
            </a:r>
            <a:r>
              <a:rPr lang="en-US" altLang="zh-TW" sz="7200" dirty="0" smtClean="0"/>
              <a:t>streaming (1/2)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zh-TW" altLang="en-US" sz="3800" dirty="0" smtClean="0"/>
              <a:t>三</a:t>
            </a:r>
            <a:r>
              <a:rPr lang="zh-TW" altLang="en-US" sz="3800" dirty="0"/>
              <a:t>種</a:t>
            </a:r>
            <a:r>
              <a:rPr lang="en-US" altLang="zh-TW" sz="3800" dirty="0"/>
              <a:t>"</a:t>
            </a:r>
            <a:r>
              <a:rPr lang="zh-TW" altLang="en-US" sz="3800" dirty="0"/>
              <a:t>時間</a:t>
            </a:r>
            <a:r>
              <a:rPr lang="en-US" altLang="zh-TW" sz="3800" dirty="0"/>
              <a:t>"</a:t>
            </a:r>
            <a:r>
              <a:rPr lang="zh-TW" altLang="en-US" sz="3800" dirty="0"/>
              <a:t>的類型</a:t>
            </a:r>
            <a:endParaRPr lang="en-US" altLang="zh-TW" sz="3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7" y="3256620"/>
            <a:ext cx="983518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22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dirty="0"/>
              <a:t>Event-time streaming </a:t>
            </a:r>
            <a:r>
              <a:rPr lang="en-US" altLang="zh-TW" sz="7200" dirty="0" smtClean="0"/>
              <a:t>(2/2</a:t>
            </a:r>
            <a:r>
              <a:rPr lang="en-US" altLang="zh-TW" sz="7200" dirty="0"/>
              <a:t>)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385376" cy="7776864"/>
          </a:xfrm>
        </p:spPr>
        <p:txBody>
          <a:bodyPr/>
          <a:lstStyle/>
          <a:p>
            <a:r>
              <a:rPr lang="en-US" altLang="zh-TW" sz="3800" dirty="0" smtClean="0"/>
              <a:t>Flink</a:t>
            </a:r>
            <a:r>
              <a:rPr lang="zh-TW" altLang="en-US" sz="3800" dirty="0" smtClean="0"/>
              <a:t>的框架能自動處理</a:t>
            </a:r>
            <a:r>
              <a:rPr lang="en-US" altLang="zh-TW" sz="3800" dirty="0"/>
              <a:t>Event </a:t>
            </a:r>
            <a:r>
              <a:rPr lang="en-US" altLang="zh-TW" sz="3800" dirty="0" smtClean="0"/>
              <a:t>Time</a:t>
            </a:r>
            <a:r>
              <a:rPr lang="zh-TW" altLang="en-US" sz="3800" dirty="0" smtClean="0"/>
              <a:t>運算</a:t>
            </a:r>
            <a:endParaRPr lang="en-US" altLang="zh-TW" sz="3800" dirty="0" smtClean="0"/>
          </a:p>
          <a:p>
            <a:r>
              <a:rPr lang="zh-TW" altLang="en-US" sz="3800" dirty="0" smtClean="0"/>
              <a:t>在大部分情況，我們不該用</a:t>
            </a:r>
            <a:r>
              <a:rPr lang="en-US" altLang="zh-TW" sz="3800" dirty="0" smtClean="0"/>
              <a:t>Wall Time</a:t>
            </a:r>
          </a:p>
          <a:p>
            <a:pPr lvl="1"/>
            <a:r>
              <a:rPr lang="zh-TW" altLang="en-US" sz="3800" dirty="0" smtClean="0"/>
              <a:t>嘗</a:t>
            </a:r>
            <a:r>
              <a:rPr lang="zh-TW" altLang="en-US" sz="3800" dirty="0"/>
              <a:t>試</a:t>
            </a:r>
            <a:r>
              <a:rPr lang="zh-TW" altLang="en-US" sz="3800" dirty="0" smtClean="0"/>
              <a:t>統計廣告連結每小時</a:t>
            </a:r>
            <a:r>
              <a:rPr lang="en-US" altLang="zh-TW" sz="3800" dirty="0" smtClean="0"/>
              <a:t>"</a:t>
            </a:r>
            <a:r>
              <a:rPr lang="zh-TW" altLang="en-US" sz="3800" dirty="0" smtClean="0"/>
              <a:t>被點擊</a:t>
            </a:r>
            <a:r>
              <a:rPr lang="en-US" altLang="zh-TW" sz="3800" dirty="0"/>
              <a:t>"</a:t>
            </a:r>
            <a:r>
              <a:rPr lang="zh-TW" altLang="en-US" sz="3800" dirty="0" smtClean="0"/>
              <a:t>的次數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我們關心的是</a:t>
            </a:r>
            <a:r>
              <a:rPr lang="zh-TW" altLang="en-US" sz="3800" dirty="0" smtClean="0">
                <a:solidFill>
                  <a:srgbClr val="FF9300"/>
                </a:solidFill>
              </a:rPr>
              <a:t>事件本身</a:t>
            </a:r>
            <a:r>
              <a:rPr lang="zh-TW" altLang="en-US" sz="3800" dirty="0" smtClean="0"/>
              <a:t> </a:t>
            </a:r>
            <a:r>
              <a:rPr lang="en-US" altLang="zh-TW" sz="3800" dirty="0" smtClean="0"/>
              <a:t>(</a:t>
            </a:r>
            <a:r>
              <a:rPr lang="zh-TW" altLang="en-US" sz="3800" dirty="0" smtClean="0"/>
              <a:t>廣告被點擊</a:t>
            </a:r>
            <a:r>
              <a:rPr lang="en-US" altLang="zh-TW" sz="3800" dirty="0" smtClean="0"/>
              <a:t>)</a:t>
            </a:r>
            <a:r>
              <a:rPr lang="zh-TW" altLang="en-US" sz="3800" dirty="0" smtClean="0"/>
              <a:t>的數量與時間，而非系統所收到的事件數量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使用</a:t>
            </a:r>
            <a:r>
              <a:rPr lang="en-US" altLang="zh-TW" sz="3800" dirty="0">
                <a:solidFill>
                  <a:srgbClr val="FF9300"/>
                </a:solidFill>
              </a:rPr>
              <a:t>Event </a:t>
            </a:r>
            <a:r>
              <a:rPr lang="en-US" altLang="zh-TW" sz="3800" dirty="0" smtClean="0">
                <a:solidFill>
                  <a:srgbClr val="FF9300"/>
                </a:solidFill>
              </a:rPr>
              <a:t>Time</a:t>
            </a:r>
            <a:r>
              <a:rPr lang="zh-TW" altLang="en-US" sz="3800" dirty="0"/>
              <a:t>才能處理</a:t>
            </a:r>
            <a:r>
              <a:rPr lang="zh-TW" altLang="en-US" sz="3800" dirty="0" smtClean="0">
                <a:solidFill>
                  <a:srgbClr val="FF9300"/>
                </a:solidFill>
              </a:rPr>
              <a:t>亂序事件</a:t>
            </a:r>
            <a:endParaRPr lang="en-US" altLang="zh-TW" sz="3800" dirty="0" smtClean="0">
              <a:solidFill>
                <a:srgbClr val="FF9300"/>
              </a:solidFill>
            </a:endParaRPr>
          </a:p>
          <a:p>
            <a:pPr lvl="1"/>
            <a:r>
              <a:rPr lang="zh-TW" altLang="en-US" sz="3800" dirty="0" smtClean="0"/>
              <a:t>使用</a:t>
            </a:r>
            <a:r>
              <a:rPr lang="en-US" altLang="zh-TW" sz="3800" dirty="0" smtClean="0"/>
              <a:t>Kafka</a:t>
            </a:r>
            <a:r>
              <a:rPr lang="zh-TW" altLang="en-US" sz="3800" dirty="0" smtClean="0"/>
              <a:t>中的資料重新進行運算 </a:t>
            </a:r>
            <a:r>
              <a:rPr lang="en-US" altLang="zh-TW" sz="3800" dirty="0" smtClean="0"/>
              <a:t>(new model / </a:t>
            </a:r>
            <a:r>
              <a:rPr lang="en-US" altLang="zh-TW" sz="3800" dirty="0"/>
              <a:t>bug fix / auditing purposes)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如果用</a:t>
            </a:r>
            <a:r>
              <a:rPr lang="en-US" altLang="zh-TW" sz="3800" dirty="0" smtClean="0"/>
              <a:t>Wall Time</a:t>
            </a:r>
            <a:r>
              <a:rPr lang="zh-TW" altLang="en-US" sz="3800" dirty="0" smtClean="0"/>
              <a:t>將會是一場災難</a:t>
            </a:r>
            <a:endParaRPr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2140472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80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Streaming</a:t>
            </a:r>
            <a:endParaRPr sz="8000" b="1" dirty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2594251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Watermarks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Watermarks</a:t>
            </a:r>
          </a:p>
          <a:p>
            <a:pPr lvl="1"/>
            <a:r>
              <a:rPr lang="zh-TW" altLang="en-US" sz="3800" dirty="0" smtClean="0"/>
              <a:t>一種機制讓</a:t>
            </a:r>
            <a:r>
              <a:rPr lang="en-US" altLang="zh-TW" sz="3800" dirty="0" smtClean="0"/>
              <a:t>Flink</a:t>
            </a:r>
            <a:r>
              <a:rPr lang="zh-TW" altLang="en-US" sz="3800" dirty="0" smtClean="0"/>
              <a:t>能夠知道</a:t>
            </a:r>
            <a:r>
              <a:rPr lang="en-US" altLang="zh-TW" sz="3800" dirty="0"/>
              <a:t>event </a:t>
            </a:r>
            <a:r>
              <a:rPr lang="en-US" altLang="zh-TW" sz="3800" dirty="0" smtClean="0"/>
              <a:t>time</a:t>
            </a:r>
            <a:r>
              <a:rPr lang="zh-TW" altLang="en-US" sz="3800" dirty="0" smtClean="0"/>
              <a:t>的時間進展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根據資料流中每筆資料</a:t>
            </a:r>
            <a:r>
              <a:rPr lang="en-US" altLang="zh-TW" sz="3800" dirty="0"/>
              <a:t>event </a:t>
            </a:r>
            <a:r>
              <a:rPr lang="en-US" altLang="zh-TW" sz="3800" dirty="0" smtClean="0"/>
              <a:t>time</a:t>
            </a:r>
            <a:r>
              <a:rPr lang="zh-TW" altLang="en-US" sz="3800" dirty="0" smtClean="0"/>
              <a:t>的流動判斷</a:t>
            </a:r>
            <a:endParaRPr lang="en-US" altLang="zh-TW" sz="3800" dirty="0" smtClean="0"/>
          </a:p>
          <a:p>
            <a:pPr lvl="1"/>
            <a:r>
              <a:rPr lang="en-US" altLang="zh-TW" sz="3800" dirty="0" smtClean="0"/>
              <a:t>Watermarks</a:t>
            </a:r>
            <a:r>
              <a:rPr lang="zh-TW" altLang="en-US" sz="3800" dirty="0" smtClean="0"/>
              <a:t>攜帶一個時間戳</a:t>
            </a:r>
            <a:r>
              <a:rPr lang="en-US" altLang="zh-TW" sz="3800" i="1" dirty="0" smtClean="0"/>
              <a:t>t</a:t>
            </a:r>
            <a:r>
              <a:rPr lang="zh-TW" altLang="en-US" sz="3800" dirty="0" smtClean="0"/>
              <a:t>，</a:t>
            </a:r>
            <a:r>
              <a:rPr lang="zh-TW" altLang="en-US" sz="3800" dirty="0"/>
              <a:t>當</a:t>
            </a:r>
            <a:r>
              <a:rPr lang="zh-TW" altLang="en-US" sz="3800" dirty="0" smtClean="0"/>
              <a:t>一個</a:t>
            </a:r>
            <a:r>
              <a:rPr lang="en-US" altLang="zh-TW" sz="3800" dirty="0"/>
              <a:t>F</a:t>
            </a:r>
            <a:r>
              <a:rPr lang="en-US" altLang="zh-TW" sz="3800" dirty="0" smtClean="0"/>
              <a:t>link task</a:t>
            </a:r>
            <a:r>
              <a:rPr lang="zh-TW" altLang="en-US" sz="3800" dirty="0" smtClean="0"/>
              <a:t>收到</a:t>
            </a:r>
            <a:r>
              <a:rPr lang="en-US" altLang="zh-TW" sz="3800" i="1" dirty="0" smtClean="0"/>
              <a:t>t</a:t>
            </a:r>
            <a:r>
              <a:rPr lang="en-US" altLang="zh-TW" sz="3800" dirty="0"/>
              <a:t> </a:t>
            </a:r>
            <a:r>
              <a:rPr lang="en-US" altLang="zh-TW" sz="3800" dirty="0" smtClean="0"/>
              <a:t> watermark</a:t>
            </a:r>
            <a:r>
              <a:rPr lang="zh-TW" altLang="en-US" sz="3800" dirty="0" smtClean="0"/>
              <a:t>，此任務</a:t>
            </a:r>
            <a:r>
              <a:rPr lang="en-US" altLang="zh-TW" sz="3800" dirty="0" smtClean="0"/>
              <a:t>task</a:t>
            </a:r>
            <a:r>
              <a:rPr lang="zh-TW" altLang="en-US" sz="3800" dirty="0" smtClean="0"/>
              <a:t>就可以知道不會再收到早於</a:t>
            </a:r>
            <a:r>
              <a:rPr lang="en-US" altLang="zh-TW" sz="3800" i="1" dirty="0" smtClean="0"/>
              <a:t>t </a:t>
            </a:r>
            <a:r>
              <a:rPr lang="zh-TW" altLang="en-US" sz="3800" dirty="0" smtClean="0"/>
              <a:t>的事件了</a:t>
            </a:r>
            <a:endParaRPr lang="en-US" altLang="zh-TW" sz="3800" dirty="0"/>
          </a:p>
          <a:p>
            <a:pPr lvl="2"/>
            <a:r>
              <a:rPr lang="en-US" altLang="zh-TW" sz="3800" dirty="0" smtClean="0"/>
              <a:t>Flink 1.1.0</a:t>
            </a:r>
            <a:r>
              <a:rPr lang="zh-TW" altLang="en-US" sz="3800" dirty="0" smtClean="0"/>
              <a:t>後可設定</a:t>
            </a:r>
            <a:r>
              <a:rPr lang="en-US" altLang="zh-TW" sz="3800" dirty="0" err="1" smtClean="0"/>
              <a:t>allowedLateness</a:t>
            </a:r>
            <a:endParaRPr lang="en-US" altLang="zh-TW" sz="3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674" y="7469088"/>
            <a:ext cx="64691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1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Flink Operation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800" dirty="0" smtClean="0"/>
              <a:t>Flink Operation</a:t>
            </a:r>
          </a:p>
          <a:p>
            <a:pPr lvl="1"/>
            <a:r>
              <a:rPr lang="en-US" altLang="zh-TW" sz="3800" dirty="0"/>
              <a:t>Accurate </a:t>
            </a:r>
            <a:r>
              <a:rPr lang="en-US" altLang="zh-TW" sz="3800" dirty="0" smtClean="0"/>
              <a:t>computation</a:t>
            </a:r>
          </a:p>
          <a:p>
            <a:pPr lvl="2"/>
            <a:r>
              <a:rPr lang="en-US" altLang="zh-TW" sz="3800" dirty="0"/>
              <a:t>Windows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Event-time streaming</a:t>
            </a:r>
          </a:p>
          <a:p>
            <a:pPr lvl="2"/>
            <a:r>
              <a:rPr lang="en-US" altLang="zh-TW" sz="3800" dirty="0"/>
              <a:t>Watermarks</a:t>
            </a:r>
            <a:endParaRPr lang="en-US" altLang="zh-TW" sz="3800" dirty="0" smtClean="0"/>
          </a:p>
          <a:p>
            <a:pPr lvl="1"/>
            <a:r>
              <a:rPr lang="en-US" altLang="zh-TW" sz="3800" dirty="0">
                <a:solidFill>
                  <a:srgbClr val="FF9300"/>
                </a:solidFill>
              </a:rPr>
              <a:t>Exactly-Once Streaming Fault-Tolerance</a:t>
            </a:r>
            <a:endParaRPr lang="en-US" altLang="zh-TW" sz="3800" dirty="0" smtClean="0">
              <a:solidFill>
                <a:srgbClr val="FF9300"/>
              </a:solidFill>
            </a:endParaRPr>
          </a:p>
          <a:p>
            <a:pPr lvl="2"/>
            <a:r>
              <a:rPr lang="en-US" altLang="zh-TW" sz="3800" dirty="0">
                <a:solidFill>
                  <a:srgbClr val="FF9300"/>
                </a:solidFill>
              </a:rPr>
              <a:t>Stateful </a:t>
            </a:r>
            <a:r>
              <a:rPr lang="en-US" altLang="zh-TW" sz="3800" dirty="0" smtClean="0">
                <a:solidFill>
                  <a:srgbClr val="FF9300"/>
                </a:solidFill>
              </a:rPr>
              <a:t>streaming</a:t>
            </a:r>
          </a:p>
          <a:p>
            <a:pPr lvl="2"/>
            <a:r>
              <a:rPr lang="en-US" altLang="zh-TW" sz="3800" dirty="0">
                <a:solidFill>
                  <a:srgbClr val="FF9300"/>
                </a:solidFill>
              </a:rPr>
              <a:t>Consistency in </a:t>
            </a:r>
            <a:r>
              <a:rPr lang="en-US" altLang="zh-TW" sz="3800" dirty="0" smtClean="0">
                <a:solidFill>
                  <a:srgbClr val="FF9300"/>
                </a:solidFill>
              </a:rPr>
              <a:t>Flink</a:t>
            </a:r>
            <a:endParaRPr lang="en-US" altLang="zh-TW" sz="3800" dirty="0">
              <a:solidFill>
                <a:srgbClr val="FF9300"/>
              </a:solidFill>
            </a:endParaRPr>
          </a:p>
          <a:p>
            <a:pPr lvl="1"/>
            <a:r>
              <a:rPr lang="en-US" altLang="zh-TW" sz="3800" dirty="0"/>
              <a:t>Debugging &amp; </a:t>
            </a:r>
            <a:r>
              <a:rPr lang="en-US" altLang="zh-TW" sz="3800" dirty="0" smtClean="0"/>
              <a:t>Monitoring</a:t>
            </a:r>
          </a:p>
          <a:p>
            <a:pPr lvl="2"/>
            <a:r>
              <a:rPr lang="en-US" altLang="zh-TW" sz="3800" dirty="0"/>
              <a:t>Savepoints</a:t>
            </a:r>
          </a:p>
          <a:p>
            <a:pPr lvl="2"/>
            <a:r>
              <a:rPr lang="en-US" altLang="zh-TW" sz="3800" dirty="0" smtClean="0"/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2898093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 err="1"/>
              <a:t>Stateful</a:t>
            </a:r>
            <a:r>
              <a:rPr lang="en-US" altLang="zh-TW" sz="8000" dirty="0"/>
              <a:t> </a:t>
            </a:r>
            <a:r>
              <a:rPr lang="en-US" altLang="zh-TW" sz="8000" dirty="0" smtClean="0"/>
              <a:t>Streaming (1/2)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zh-TW" altLang="en-US" sz="3200" dirty="0" smtClean="0"/>
              <a:t>如果要從串流中洞察出資訊通常不能僅觀察一筆資料</a:t>
            </a:r>
            <a:endParaRPr lang="en-US" altLang="zh-TW" sz="3200" dirty="0" smtClean="0"/>
          </a:p>
          <a:p>
            <a:r>
              <a:rPr lang="zh-TW" altLang="en-US" sz="3200" dirty="0"/>
              <a:t>任何類型的聚合都是有狀態</a:t>
            </a:r>
            <a:r>
              <a:rPr lang="zh-TW" altLang="en-US" sz="3200" dirty="0" smtClean="0"/>
              <a:t>的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所有種類的</a:t>
            </a:r>
            <a:r>
              <a:rPr lang="en-US" altLang="zh-TW" sz="3200" dirty="0" smtClean="0"/>
              <a:t>Windows</a:t>
            </a:r>
          </a:p>
          <a:p>
            <a:pPr lvl="1"/>
            <a:r>
              <a:rPr lang="en-US" altLang="zh-TW" sz="3200" dirty="0" smtClean="0"/>
              <a:t>CEP (</a:t>
            </a:r>
            <a:r>
              <a:rPr lang="en-US" altLang="zh-TW" sz="3200" dirty="0"/>
              <a:t>Complex Event Processing</a:t>
            </a:r>
            <a:r>
              <a:rPr lang="en-US" altLang="zh-TW" sz="3200" dirty="0" smtClean="0"/>
              <a:t>)</a:t>
            </a:r>
          </a:p>
          <a:p>
            <a:pPr lvl="1"/>
            <a:r>
              <a:rPr lang="zh-TW" altLang="en-US" sz="3200" dirty="0" smtClean="0"/>
              <a:t>串流之間的</a:t>
            </a:r>
            <a:r>
              <a:rPr lang="en-US" altLang="zh-TW" sz="3200" dirty="0" smtClean="0"/>
              <a:t>join</a:t>
            </a:r>
          </a:p>
          <a:p>
            <a:r>
              <a:rPr lang="zh-TW" altLang="en-US" sz="3200" dirty="0" smtClean="0"/>
              <a:t>相對</a:t>
            </a:r>
            <a:r>
              <a:rPr lang="zh-TW" altLang="en-US" sz="3200" dirty="0"/>
              <a:t>於</a:t>
            </a:r>
            <a:r>
              <a:rPr lang="en-US" altLang="zh-TW" sz="3200" dirty="0"/>
              <a:t>Batch</a:t>
            </a:r>
            <a:r>
              <a:rPr lang="zh-TW" altLang="en-US" sz="3200" dirty="0"/>
              <a:t>，</a:t>
            </a:r>
            <a:r>
              <a:rPr lang="en-US" altLang="zh-TW" sz="3200" dirty="0"/>
              <a:t>Streaming</a:t>
            </a:r>
            <a:r>
              <a:rPr lang="zh-TW" altLang="en-US" sz="3200" dirty="0"/>
              <a:t>的</a:t>
            </a:r>
            <a:r>
              <a:rPr lang="en-US" altLang="zh-TW" sz="3200" dirty="0"/>
              <a:t>stateful</a:t>
            </a:r>
            <a:r>
              <a:rPr lang="zh-TW" altLang="en-US" sz="3200" dirty="0"/>
              <a:t>運算是一件不容易的</a:t>
            </a:r>
            <a:r>
              <a:rPr lang="zh-TW" altLang="en-US" sz="3200" dirty="0" smtClean="0"/>
              <a:t>事情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357" y="6460976"/>
            <a:ext cx="5882102" cy="2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9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 err="1"/>
              <a:t>Stateful</a:t>
            </a:r>
            <a:r>
              <a:rPr lang="en-US" altLang="zh-TW" sz="8000" dirty="0"/>
              <a:t> Streaming </a:t>
            </a:r>
            <a:r>
              <a:rPr lang="en-US" altLang="zh-TW" sz="8000" dirty="0" smtClean="0"/>
              <a:t>(2/2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Key-Partitioned State</a:t>
            </a:r>
          </a:p>
          <a:p>
            <a:pPr lvl="1"/>
            <a:r>
              <a:rPr lang="zh-TW" altLang="en-US" sz="3800" dirty="0" smtClean="0"/>
              <a:t>以</a:t>
            </a:r>
            <a:r>
              <a:rPr lang="en-US" altLang="zh-TW" sz="3800" dirty="0" smtClean="0"/>
              <a:t>Key/Value</a:t>
            </a:r>
            <a:r>
              <a:rPr lang="zh-TW" altLang="en-US" sz="3800" dirty="0" smtClean="0"/>
              <a:t>結構儲存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需先透過</a:t>
            </a:r>
            <a:r>
              <a:rPr lang="en-US" altLang="zh-TW" sz="3800" dirty="0" smtClean="0"/>
              <a:t>key</a:t>
            </a:r>
            <a:r>
              <a:rPr lang="zh-TW" altLang="en-US" sz="3800" dirty="0" smtClean="0"/>
              <a:t>將串流進行分組</a:t>
            </a:r>
            <a:r>
              <a:rPr lang="en-US" altLang="zh-TW" sz="3800" dirty="0" smtClean="0"/>
              <a:t>(KeyBy)</a:t>
            </a:r>
            <a:r>
              <a:rPr lang="zh-TW" altLang="en-US" sz="3800" dirty="0" smtClean="0"/>
              <a:t>才可以使用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開發人員可決定何時儲存、何時讀取</a:t>
            </a:r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95" y="5333553"/>
            <a:ext cx="46958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8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 smtClean="0"/>
              <a:t>Consistency in </a:t>
            </a:r>
            <a:r>
              <a:rPr lang="en-US" altLang="zh-TW" sz="8000" dirty="0" err="1" smtClean="0"/>
              <a:t>Flink</a:t>
            </a:r>
            <a:r>
              <a:rPr lang="en-US" altLang="zh-TW" sz="8000" dirty="0" smtClean="0"/>
              <a:t> (1/5)</a:t>
            </a:r>
            <a:endParaRPr lang="en-US" altLang="zh-TW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800" dirty="0" smtClean="0"/>
              <a:t>Flink</a:t>
            </a:r>
            <a:r>
              <a:rPr lang="zh-TW" altLang="en-US" sz="3800" dirty="0"/>
              <a:t>不僅能保存狀態並且被設計為在各種故障情形下保證</a:t>
            </a:r>
            <a:r>
              <a:rPr lang="en-US" altLang="zh-TW" sz="3800" dirty="0"/>
              <a:t>state</a:t>
            </a:r>
            <a:r>
              <a:rPr lang="zh-TW" altLang="en-US" sz="3800" dirty="0"/>
              <a:t>的存在及正確性</a:t>
            </a:r>
          </a:p>
          <a:p>
            <a:r>
              <a:rPr lang="zh-TW" altLang="en-US" sz="3800" dirty="0" smtClean="0"/>
              <a:t>一致性等級</a:t>
            </a:r>
            <a:r>
              <a:rPr lang="en-US" altLang="zh-TW" sz="3800" dirty="0" smtClean="0"/>
              <a:t>(</a:t>
            </a:r>
            <a:r>
              <a:rPr lang="zh-TW" altLang="en-US" sz="3800" dirty="0" smtClean="0"/>
              <a:t>發生故障後資料可復原的程度及正確性</a:t>
            </a:r>
            <a:r>
              <a:rPr lang="en-US" altLang="zh-TW" sz="3800" dirty="0" smtClean="0"/>
              <a:t>)</a:t>
            </a:r>
          </a:p>
          <a:p>
            <a:pPr lvl="1"/>
            <a:r>
              <a:rPr lang="en-US" altLang="zh-TW" sz="3800" dirty="0"/>
              <a:t>At most </a:t>
            </a:r>
            <a:r>
              <a:rPr lang="en-US" altLang="zh-TW" sz="3800" dirty="0" smtClean="0"/>
              <a:t>once</a:t>
            </a:r>
          </a:p>
          <a:p>
            <a:pPr lvl="2"/>
            <a:r>
              <a:rPr lang="zh-TW" altLang="en-US" sz="3800" dirty="0" smtClean="0"/>
              <a:t>資料可能會在故障後丟失</a:t>
            </a:r>
            <a:endParaRPr lang="en-US" altLang="zh-TW" sz="3800" dirty="0" smtClean="0"/>
          </a:p>
          <a:p>
            <a:pPr lvl="1"/>
            <a:r>
              <a:rPr lang="en-US" altLang="zh-TW" sz="3800" dirty="0"/>
              <a:t>At least </a:t>
            </a:r>
            <a:r>
              <a:rPr lang="en-US" altLang="zh-TW" sz="3800" dirty="0" smtClean="0"/>
              <a:t>once</a:t>
            </a:r>
          </a:p>
          <a:p>
            <a:pPr lvl="2"/>
            <a:r>
              <a:rPr lang="zh-TW" altLang="en-US" sz="3800" dirty="0" smtClean="0"/>
              <a:t>不丟失資料，但可能會在故障後產生重覆資料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Apache </a:t>
            </a:r>
            <a:r>
              <a:rPr lang="en-US" altLang="zh-TW" sz="3800" dirty="0" smtClean="0"/>
              <a:t>Storm, Apache </a:t>
            </a:r>
            <a:r>
              <a:rPr lang="en-US" altLang="zh-TW" sz="3800" dirty="0"/>
              <a:t>Samza</a:t>
            </a:r>
            <a:endParaRPr lang="en-US" altLang="zh-TW" sz="3800" dirty="0" smtClean="0"/>
          </a:p>
          <a:p>
            <a:pPr lvl="1"/>
            <a:r>
              <a:rPr lang="en-US" altLang="zh-TW" sz="3800" dirty="0"/>
              <a:t>Exactly </a:t>
            </a:r>
            <a:r>
              <a:rPr lang="en-US" altLang="zh-TW" sz="3800" dirty="0" smtClean="0"/>
              <a:t>once</a:t>
            </a:r>
          </a:p>
          <a:p>
            <a:pPr lvl="2"/>
            <a:r>
              <a:rPr lang="zh-TW" altLang="en-US" sz="3800" dirty="0"/>
              <a:t>故障</a:t>
            </a:r>
            <a:r>
              <a:rPr lang="zh-TW" altLang="en-US" sz="3800" dirty="0" smtClean="0"/>
              <a:t>後依然保持一致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Apache Spark, Apache Flink</a:t>
            </a:r>
          </a:p>
          <a:p>
            <a:pPr lvl="1"/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17682849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Consistency in </a:t>
            </a:r>
            <a:r>
              <a:rPr lang="en-US" altLang="zh-TW" sz="8000" dirty="0" err="1"/>
              <a:t>Flink</a:t>
            </a:r>
            <a:r>
              <a:rPr lang="en-US" altLang="zh-TW" sz="8000" dirty="0"/>
              <a:t> </a:t>
            </a:r>
            <a:r>
              <a:rPr lang="en-US" altLang="zh-TW" sz="8000" dirty="0" smtClean="0"/>
              <a:t>(2/5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2800" dirty="0" smtClean="0"/>
              <a:t>Flink </a:t>
            </a:r>
            <a:r>
              <a:rPr lang="en-US" altLang="zh-TW" sz="2800" dirty="0"/>
              <a:t>C</a:t>
            </a:r>
            <a:r>
              <a:rPr lang="en-US" altLang="zh-TW" sz="2800" dirty="0" smtClean="0"/>
              <a:t>heckpoints</a:t>
            </a:r>
          </a:p>
          <a:p>
            <a:pPr lvl="1"/>
            <a:r>
              <a:rPr lang="en-US" altLang="zh-TW" sz="2800" dirty="0" smtClean="0"/>
              <a:t>Flink</a:t>
            </a:r>
            <a:r>
              <a:rPr lang="zh-TW" altLang="en-US" sz="2800" dirty="0" smtClean="0"/>
              <a:t>確保</a:t>
            </a:r>
            <a:r>
              <a:rPr lang="en-US" altLang="zh-TW" sz="2800" dirty="0" smtClean="0"/>
              <a:t>Exactly Once</a:t>
            </a:r>
            <a:r>
              <a:rPr lang="zh-TW" altLang="en-US" sz="2800" dirty="0" smtClean="0"/>
              <a:t>的方法</a:t>
            </a:r>
            <a:endParaRPr lang="en-US" altLang="zh-TW" sz="2800" dirty="0" smtClean="0"/>
          </a:p>
          <a:p>
            <a:pPr lvl="2"/>
            <a:r>
              <a:rPr lang="zh-TW" altLang="en-US" sz="2800" dirty="0" smtClean="0"/>
              <a:t>根據</a:t>
            </a:r>
            <a:r>
              <a:rPr lang="en-US" altLang="zh-TW" sz="2800" dirty="0" smtClean="0"/>
              <a:t>Asynchronous </a:t>
            </a:r>
            <a:r>
              <a:rPr lang="en-US" altLang="zh-TW" sz="2800" dirty="0"/>
              <a:t>Barrier Snapshotting </a:t>
            </a:r>
            <a:r>
              <a:rPr lang="en-US" altLang="zh-TW" sz="2800" dirty="0" smtClean="0"/>
              <a:t>algorithm</a:t>
            </a:r>
          </a:p>
          <a:p>
            <a:pPr lvl="1"/>
            <a:r>
              <a:rPr lang="zh-TW" altLang="en-US" sz="2800" dirty="0" smtClean="0"/>
              <a:t>由</a:t>
            </a:r>
            <a:r>
              <a:rPr lang="en-US" altLang="zh-TW" sz="2800" dirty="0"/>
              <a:t>Flink</a:t>
            </a:r>
            <a:r>
              <a:rPr lang="zh-TW" altLang="en-US" sz="2800" dirty="0" smtClean="0"/>
              <a:t>自動產生</a:t>
            </a:r>
            <a:r>
              <a:rPr lang="en-US" altLang="zh-TW" sz="2800" dirty="0" smtClean="0"/>
              <a:t>(</a:t>
            </a:r>
            <a:r>
              <a:rPr lang="en-US" altLang="zh-TW" sz="2800" dirty="0" err="1" smtClean="0"/>
              <a:t>JobManager</a:t>
            </a:r>
            <a:r>
              <a:rPr lang="zh-TW" altLang="en-US" sz="2800" dirty="0" smtClean="0"/>
              <a:t>產生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並控制</a:t>
            </a:r>
            <a:r>
              <a:rPr lang="en-US" altLang="zh-TW" sz="2800" dirty="0" err="1" smtClean="0"/>
              <a:t>checkpointing</a:t>
            </a:r>
            <a:r>
              <a:rPr lang="zh-TW" altLang="en-US" sz="2800" dirty="0" smtClean="0"/>
              <a:t>時機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開發人員可自行定義什麼是</a:t>
            </a:r>
            <a:r>
              <a:rPr lang="en-US" altLang="zh-TW" sz="2800" dirty="0" smtClean="0"/>
              <a:t>state (</a:t>
            </a:r>
            <a:r>
              <a:rPr lang="zh-TW" altLang="en-US" sz="2800" dirty="0" smtClean="0"/>
              <a:t>需要保存什麼</a:t>
            </a:r>
            <a:r>
              <a:rPr lang="en-US" altLang="zh-TW" sz="2800" dirty="0" smtClean="0"/>
              <a:t>)</a:t>
            </a:r>
          </a:p>
          <a:p>
            <a:pPr lvl="2"/>
            <a:r>
              <a:rPr lang="en-US" altLang="zh-TW" sz="2800" dirty="0" smtClean="0"/>
              <a:t>Kafka consume offset</a:t>
            </a:r>
          </a:p>
          <a:p>
            <a:pPr lvl="2"/>
            <a:r>
              <a:rPr lang="zh-TW" altLang="en-US" sz="2800" dirty="0" smtClean="0"/>
              <a:t>累計的資料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>
          <a:xfrm>
            <a:off x="2914526" y="6816421"/>
            <a:ext cx="7332290" cy="28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50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44" y="2898106"/>
            <a:ext cx="5983253" cy="57231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Consistency in </a:t>
            </a:r>
            <a:r>
              <a:rPr lang="en-US" altLang="zh-TW" sz="8000" dirty="0" err="1"/>
              <a:t>Flink</a:t>
            </a:r>
            <a:r>
              <a:rPr lang="en-US" altLang="zh-TW" sz="8000" dirty="0"/>
              <a:t> </a:t>
            </a:r>
            <a:r>
              <a:rPr lang="en-US" altLang="zh-TW" sz="8000" dirty="0" smtClean="0"/>
              <a:t>(3/5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Checkpointing Step</a:t>
            </a:r>
          </a:p>
          <a:p>
            <a:pPr lvl="1"/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6" y="2860576"/>
            <a:ext cx="5983253" cy="4588305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6423803" y="5340122"/>
            <a:ext cx="366629" cy="976838"/>
          </a:xfrm>
          <a:prstGeom prst="stripedRightArrow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9897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40" y="2896207"/>
            <a:ext cx="5849735" cy="56999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Consistency in </a:t>
            </a:r>
            <a:r>
              <a:rPr lang="en-US" altLang="zh-TW" sz="8000" dirty="0" err="1"/>
              <a:t>Flink</a:t>
            </a:r>
            <a:r>
              <a:rPr lang="en-US" altLang="zh-TW" sz="8000" dirty="0"/>
              <a:t> </a:t>
            </a:r>
            <a:r>
              <a:rPr lang="en-US" altLang="zh-TW" sz="8000" dirty="0" smtClean="0"/>
              <a:t>(4/5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Checkpointing</a:t>
            </a:r>
            <a:r>
              <a:rPr lang="en-US" altLang="zh-TW" sz="3800" dirty="0"/>
              <a:t> Step</a:t>
            </a:r>
            <a:endParaRPr lang="en-US" altLang="zh-TW" sz="3800" dirty="0" smtClean="0"/>
          </a:p>
          <a:p>
            <a:pPr lvl="1"/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  <p:sp>
        <p:nvSpPr>
          <p:cNvPr id="5" name="向右箭號 4"/>
          <p:cNvSpPr/>
          <p:nvPr/>
        </p:nvSpPr>
        <p:spPr>
          <a:xfrm>
            <a:off x="6423803" y="5340122"/>
            <a:ext cx="366629" cy="976838"/>
          </a:xfrm>
          <a:prstGeom prst="stripedRightArrow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1" y="2896207"/>
            <a:ext cx="5825445" cy="56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1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46" y="2896207"/>
            <a:ext cx="6040003" cy="56999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1" y="2886371"/>
            <a:ext cx="5880105" cy="57097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Consistency in </a:t>
            </a:r>
            <a:r>
              <a:rPr lang="en-US" altLang="zh-TW" sz="8000" dirty="0" err="1"/>
              <a:t>Flink</a:t>
            </a:r>
            <a:r>
              <a:rPr lang="en-US" altLang="zh-TW" sz="8000" dirty="0"/>
              <a:t> </a:t>
            </a:r>
            <a:r>
              <a:rPr lang="en-US" altLang="zh-TW" sz="8000" dirty="0" smtClean="0"/>
              <a:t>(5/5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Checkpointing</a:t>
            </a:r>
            <a:r>
              <a:rPr lang="en-US" altLang="zh-TW" sz="3800" dirty="0"/>
              <a:t> Step</a:t>
            </a:r>
            <a:endParaRPr lang="en-US" altLang="zh-TW" sz="3800" dirty="0" smtClean="0"/>
          </a:p>
          <a:p>
            <a:pPr lvl="1"/>
            <a:endParaRPr lang="en-US" altLang="zh-TW" sz="3800" dirty="0" smtClean="0"/>
          </a:p>
          <a:p>
            <a:pPr lvl="1"/>
            <a:endParaRPr lang="en-US" altLang="zh-TW" sz="3800" dirty="0"/>
          </a:p>
        </p:txBody>
      </p:sp>
      <p:sp>
        <p:nvSpPr>
          <p:cNvPr id="5" name="向右箭號 4"/>
          <p:cNvSpPr/>
          <p:nvPr/>
        </p:nvSpPr>
        <p:spPr>
          <a:xfrm>
            <a:off x="6423803" y="5340122"/>
            <a:ext cx="366629" cy="976838"/>
          </a:xfrm>
          <a:prstGeom prst="stripedRightArrow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1494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Flink Operation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800" dirty="0" smtClean="0"/>
              <a:t>Flink Operation</a:t>
            </a:r>
          </a:p>
          <a:p>
            <a:pPr lvl="1"/>
            <a:r>
              <a:rPr lang="en-US" altLang="zh-TW" sz="3800" dirty="0"/>
              <a:t>Accurate </a:t>
            </a:r>
            <a:r>
              <a:rPr lang="en-US" altLang="zh-TW" sz="3800" dirty="0" smtClean="0"/>
              <a:t>computation</a:t>
            </a:r>
          </a:p>
          <a:p>
            <a:pPr lvl="2"/>
            <a:r>
              <a:rPr lang="en-US" altLang="zh-TW" sz="3800" dirty="0"/>
              <a:t>Windows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Event-time streaming</a:t>
            </a:r>
          </a:p>
          <a:p>
            <a:pPr lvl="2"/>
            <a:r>
              <a:rPr lang="en-US" altLang="zh-TW" sz="3800" dirty="0"/>
              <a:t>Watermarks</a:t>
            </a:r>
            <a:endParaRPr lang="en-US" altLang="zh-TW" sz="3800" dirty="0" smtClean="0"/>
          </a:p>
          <a:p>
            <a:pPr lvl="1"/>
            <a:r>
              <a:rPr lang="en-US" altLang="zh-TW" sz="3800" dirty="0"/>
              <a:t>Exactly-Once Streaming Fault-Tolerance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Stateful </a:t>
            </a:r>
            <a:r>
              <a:rPr lang="en-US" altLang="zh-TW" sz="3800" dirty="0" smtClean="0"/>
              <a:t>streaming</a:t>
            </a:r>
          </a:p>
          <a:p>
            <a:pPr lvl="2"/>
            <a:r>
              <a:rPr lang="en-US" altLang="zh-TW" sz="3800" dirty="0"/>
              <a:t>Consistency in </a:t>
            </a:r>
            <a:r>
              <a:rPr lang="en-US" altLang="zh-TW" sz="3800" dirty="0" smtClean="0"/>
              <a:t>Flink</a:t>
            </a:r>
            <a:endParaRPr lang="en-US" altLang="zh-TW" sz="3800" dirty="0"/>
          </a:p>
          <a:p>
            <a:pPr lvl="1"/>
            <a:r>
              <a:rPr lang="en-US" altLang="zh-TW" sz="3800" dirty="0">
                <a:solidFill>
                  <a:srgbClr val="FF9300"/>
                </a:solidFill>
              </a:rPr>
              <a:t>Manageability &amp; </a:t>
            </a:r>
            <a:r>
              <a:rPr lang="en-US" altLang="zh-TW" sz="3800" dirty="0" smtClean="0">
                <a:solidFill>
                  <a:srgbClr val="FF9300"/>
                </a:solidFill>
              </a:rPr>
              <a:t>Monitoring</a:t>
            </a:r>
          </a:p>
          <a:p>
            <a:pPr lvl="2"/>
            <a:r>
              <a:rPr lang="en-US" altLang="zh-TW" sz="3800" dirty="0">
                <a:solidFill>
                  <a:srgbClr val="FF9300"/>
                </a:solidFill>
              </a:rPr>
              <a:t>Savepoints</a:t>
            </a:r>
          </a:p>
          <a:p>
            <a:pPr lvl="2"/>
            <a:r>
              <a:rPr lang="en-US" altLang="zh-TW" sz="3800" dirty="0" smtClean="0">
                <a:solidFill>
                  <a:srgbClr val="FF9300"/>
                </a:solidFill>
              </a:rPr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1775088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Streaming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Streaming</a:t>
            </a:r>
            <a:endParaRPr lang="it-IT" altLang="zh-TW" sz="2400" dirty="0" smtClean="0"/>
          </a:p>
          <a:p>
            <a:pPr lvl="1"/>
            <a:r>
              <a:rPr lang="zh-TW" altLang="en-US" sz="2400" dirty="0"/>
              <a:t>以連續的方式</a:t>
            </a:r>
            <a:r>
              <a:rPr lang="zh-TW" altLang="en-US" sz="2400" dirty="0" smtClean="0"/>
              <a:t>到達並</a:t>
            </a:r>
            <a:r>
              <a:rPr lang="zh-TW" altLang="en-US" sz="2400" dirty="0" smtClean="0">
                <a:solidFill>
                  <a:srgbClr val="FFC000"/>
                </a:solidFill>
              </a:rPr>
              <a:t>川流不息</a:t>
            </a:r>
            <a:r>
              <a:rPr lang="zh-TW" altLang="en-US" sz="2400" dirty="0"/>
              <a:t>的序列</a:t>
            </a:r>
            <a:r>
              <a:rPr lang="zh-TW" altLang="en-US" sz="2400" dirty="0" smtClean="0"/>
              <a:t>資料</a:t>
            </a:r>
            <a:endParaRPr lang="en-US" altLang="zh-TW" sz="2400" dirty="0" smtClean="0"/>
          </a:p>
          <a:p>
            <a:pPr lvl="2"/>
            <a:r>
              <a:rPr lang="zh-TW" altLang="en-US" sz="2400" dirty="0" smtClean="0"/>
              <a:t>移動中車輛所發出的</a:t>
            </a:r>
            <a:r>
              <a:rPr lang="en-US" altLang="zh-TW" sz="2400" dirty="0" smtClean="0"/>
              <a:t>GPS</a:t>
            </a:r>
            <a:r>
              <a:rPr lang="zh-TW" altLang="en-US" sz="2400" dirty="0" smtClean="0"/>
              <a:t>信號</a:t>
            </a:r>
            <a:endParaRPr lang="en-US" altLang="zh-TW" sz="2400" dirty="0" smtClean="0"/>
          </a:p>
          <a:p>
            <a:pPr lvl="2"/>
            <a:r>
              <a:rPr lang="zh-TW" altLang="en-US" sz="2400" dirty="0" smtClean="0"/>
              <a:t>證交所的金融交易</a:t>
            </a:r>
            <a:endParaRPr lang="en-US" altLang="zh-TW" sz="2400" dirty="0" smtClean="0"/>
          </a:p>
          <a:p>
            <a:pPr lvl="2"/>
            <a:r>
              <a:rPr lang="zh-TW" altLang="en-US" sz="2400" dirty="0" smtClean="0"/>
              <a:t>網</a:t>
            </a:r>
            <a:r>
              <a:rPr lang="zh-TW" altLang="en-US" sz="2400" dirty="0"/>
              <a:t>絡</a:t>
            </a:r>
            <a:r>
              <a:rPr lang="zh-TW" altLang="en-US" sz="2400" dirty="0" smtClean="0"/>
              <a:t>流量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機台日誌</a:t>
            </a:r>
            <a:endParaRPr lang="en-US" altLang="zh-TW" sz="2400" dirty="0" smtClean="0"/>
          </a:p>
          <a:p>
            <a:pPr lvl="2"/>
            <a:r>
              <a:rPr lang="zh-TW" altLang="en-US" sz="2400" dirty="0" smtClean="0"/>
              <a:t>感測器的感測數據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通常與</a:t>
            </a:r>
            <a:r>
              <a:rPr lang="zh-TW" altLang="en-US" sz="2400" dirty="0" smtClean="0">
                <a:solidFill>
                  <a:srgbClr val="FFC000"/>
                </a:solidFill>
              </a:rPr>
              <a:t>時間位移</a:t>
            </a:r>
            <a:r>
              <a:rPr lang="zh-TW" altLang="en-US" sz="2400" dirty="0" smtClean="0"/>
              <a:t>有關</a:t>
            </a:r>
            <a:endParaRPr lang="en-US" altLang="zh-TW" sz="2400" dirty="0" smtClean="0"/>
          </a:p>
          <a:p>
            <a:r>
              <a:rPr lang="en-US" altLang="zh-TW" sz="2400" dirty="0"/>
              <a:t>Why </a:t>
            </a:r>
            <a:r>
              <a:rPr lang="en-US" altLang="zh-TW" sz="2400" dirty="0" smtClean="0"/>
              <a:t>Streaming</a:t>
            </a:r>
          </a:p>
          <a:p>
            <a:pPr lvl="1"/>
            <a:r>
              <a:rPr lang="zh-TW" altLang="en-US" sz="2400" dirty="0" smtClean="0"/>
              <a:t>需立</a:t>
            </a:r>
            <a:r>
              <a:rPr lang="zh-TW" altLang="en-US" sz="2400" dirty="0"/>
              <a:t>刻</a:t>
            </a:r>
            <a:r>
              <a:rPr lang="zh-TW" altLang="en-US" sz="2400" dirty="0" smtClean="0"/>
              <a:t>獲得結果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資料具備實效</a:t>
            </a:r>
            <a:r>
              <a:rPr lang="zh-TW" altLang="en-US" sz="2400" dirty="0" smtClean="0"/>
              <a:t>性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較貼近於我們</a:t>
            </a:r>
            <a:r>
              <a:rPr lang="zh-TW" altLang="en-US" sz="2400" dirty="0" smtClean="0"/>
              <a:t>生活方式</a:t>
            </a:r>
            <a:endParaRPr lang="en-US" altLang="zh-TW" sz="2400" dirty="0" smtClean="0"/>
          </a:p>
        </p:txBody>
      </p:sp>
      <p:sp>
        <p:nvSpPr>
          <p:cNvPr id="7" name="圆角矩形 9"/>
          <p:cNvSpPr/>
          <p:nvPr/>
        </p:nvSpPr>
        <p:spPr>
          <a:xfrm>
            <a:off x="6718424" y="6677000"/>
            <a:ext cx="6070352" cy="2232248"/>
          </a:xfrm>
          <a:prstGeom prst="roundRect">
            <a:avLst/>
          </a:prstGeom>
          <a:gradFill>
            <a:lin ang="162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dirty="0">
              <a:solidFill>
                <a:srgbClr val="00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9758" y="7973144"/>
            <a:ext cx="6545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Streaming is a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FF9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rapidly growing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and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FF9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maturing market category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of its </a:t>
            </a:r>
            <a:r>
              <a:rPr lang="en-US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own (Flink 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Forward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758" y="6893024"/>
            <a:ext cx="6545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Streaming is the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FF9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biggest change</a:t>
            </a:r>
            <a:r>
              <a: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Gill Sans"/>
              </a:rPr>
              <a:t>in data infrastructure (Flink Forward 2015)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822126" y="7613144"/>
            <a:ext cx="0" cy="360000"/>
          </a:xfrm>
          <a:prstGeom prst="straightConnector1">
            <a:avLst/>
          </a:prstGeom>
          <a:ln w="76200" cmpd="sng">
            <a:solidFill>
              <a:srgbClr val="FF93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Savepoints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200" dirty="0" smtClean="0"/>
              <a:t>Savepoints</a:t>
            </a:r>
          </a:p>
          <a:p>
            <a:pPr lvl="1"/>
            <a:r>
              <a:rPr lang="zh-TW" altLang="en-US" sz="3200" dirty="0" smtClean="0"/>
              <a:t>與</a:t>
            </a:r>
            <a:r>
              <a:rPr lang="en-US" altLang="zh-TW" sz="3200" dirty="0" smtClean="0"/>
              <a:t>checkpoints</a:t>
            </a:r>
            <a:r>
              <a:rPr lang="zh-TW" altLang="en-US" sz="3200" dirty="0" smtClean="0"/>
              <a:t>相同方法但</a:t>
            </a:r>
            <a:r>
              <a:rPr lang="zh-TW" altLang="en-US" sz="3200" dirty="0" smtClean="0">
                <a:solidFill>
                  <a:srgbClr val="FFC000"/>
                </a:solidFill>
              </a:rPr>
              <a:t>由使用者驅動</a:t>
            </a:r>
            <a:endParaRPr lang="en-US" altLang="zh-TW" sz="3200" dirty="0" smtClean="0">
              <a:solidFill>
                <a:srgbClr val="FFC000"/>
              </a:solidFill>
            </a:endParaRPr>
          </a:p>
          <a:p>
            <a:pPr lvl="2"/>
            <a:r>
              <a:rPr lang="zh-TW" altLang="en-US" sz="3200" dirty="0" smtClean="0"/>
              <a:t>透</a:t>
            </a:r>
            <a:r>
              <a:rPr lang="zh-TW" altLang="en-US" sz="3200" dirty="0"/>
              <a:t>過</a:t>
            </a:r>
            <a:r>
              <a:rPr lang="en-US" altLang="zh-TW" sz="3200" dirty="0" smtClean="0"/>
              <a:t>Flink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command line</a:t>
            </a:r>
          </a:p>
          <a:p>
            <a:pPr lvl="1"/>
            <a:r>
              <a:rPr lang="zh-TW" altLang="en-US" sz="3200" dirty="0"/>
              <a:t>建立</a:t>
            </a:r>
            <a:r>
              <a:rPr lang="en-US" altLang="zh-TW" sz="3200" dirty="0" smtClean="0"/>
              <a:t>snapshot</a:t>
            </a:r>
            <a:r>
              <a:rPr lang="zh-TW" altLang="en-US" sz="3200" dirty="0" smtClean="0"/>
              <a:t>，讓程式</a:t>
            </a:r>
            <a:r>
              <a:rPr lang="zh-TW" altLang="en-US" sz="3200" dirty="0"/>
              <a:t>重啟但</a:t>
            </a:r>
            <a:r>
              <a:rPr lang="zh-TW" altLang="en-US" sz="3200" dirty="0" smtClean="0"/>
              <a:t>不丟失原本狀態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用途</a:t>
            </a:r>
            <a:endParaRPr lang="en-US" altLang="zh-TW" sz="3200" dirty="0" smtClean="0"/>
          </a:p>
          <a:p>
            <a:pPr lvl="2"/>
            <a:r>
              <a:rPr lang="zh-TW" altLang="en-US" sz="3200" dirty="0" smtClean="0"/>
              <a:t>程式升版</a:t>
            </a:r>
            <a:r>
              <a:rPr lang="en-US" altLang="zh-TW" sz="3200" dirty="0"/>
              <a:t>/AB</a:t>
            </a:r>
            <a:r>
              <a:rPr lang="zh-TW" altLang="en-US" sz="3200" dirty="0"/>
              <a:t>測試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伺服器停機、搬遷</a:t>
            </a:r>
            <a:endParaRPr lang="en-US" altLang="zh-TW" sz="3200" dirty="0" smtClean="0"/>
          </a:p>
          <a:p>
            <a:pPr lvl="2"/>
            <a:r>
              <a:rPr lang="zh-TW" altLang="en-US" sz="3200" dirty="0" smtClean="0"/>
              <a:t>可建立多組快照管理不同版本的</a:t>
            </a:r>
            <a:r>
              <a:rPr lang="en-US" altLang="zh-TW" sz="3200" dirty="0" smtClean="0"/>
              <a:t>state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48" y="7357701"/>
            <a:ext cx="6046199" cy="22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74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39" y="6411677"/>
            <a:ext cx="4407408" cy="36220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dirty="0"/>
              <a:t>Monitoring Back Pressure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Back Pressure</a:t>
            </a:r>
          </a:p>
          <a:p>
            <a:pPr lvl="1"/>
            <a:r>
              <a:rPr lang="zh-TW" altLang="en-US" sz="3800" dirty="0" smtClean="0"/>
              <a:t>流速不對等造成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上游</a:t>
            </a:r>
            <a:r>
              <a:rPr lang="en-US" altLang="zh-TW" sz="3800" dirty="0" smtClean="0"/>
              <a:t>(</a:t>
            </a:r>
            <a:r>
              <a:rPr lang="zh-TW" altLang="en-US" sz="3800" dirty="0" smtClean="0"/>
              <a:t>資料產生</a:t>
            </a:r>
            <a:r>
              <a:rPr lang="en-US" altLang="zh-TW" sz="3800" dirty="0" smtClean="0"/>
              <a:t>)</a:t>
            </a:r>
            <a:r>
              <a:rPr lang="zh-TW" altLang="en-US" sz="3800" dirty="0" smtClean="0"/>
              <a:t>的流速高於中游</a:t>
            </a:r>
            <a:r>
              <a:rPr lang="en-US" altLang="zh-TW" sz="3800" dirty="0" smtClean="0"/>
              <a:t>(</a:t>
            </a:r>
            <a:r>
              <a:rPr lang="zh-TW" altLang="en-US" sz="3800" dirty="0" smtClean="0"/>
              <a:t>運算</a:t>
            </a:r>
            <a:r>
              <a:rPr lang="en-US" altLang="zh-TW" sz="3800" dirty="0" smtClean="0"/>
              <a:t>)</a:t>
            </a:r>
            <a:endParaRPr lang="en-US" altLang="zh-TW" sz="3800" dirty="0"/>
          </a:p>
          <a:p>
            <a:pPr lvl="2"/>
            <a:r>
              <a:rPr lang="zh-TW" altLang="en-US" sz="3800" dirty="0" smtClean="0"/>
              <a:t>中游</a:t>
            </a:r>
            <a:r>
              <a:rPr lang="en-US" altLang="zh-TW" sz="3800" dirty="0"/>
              <a:t>(</a:t>
            </a:r>
            <a:r>
              <a:rPr lang="zh-TW" altLang="en-US" sz="3800" dirty="0"/>
              <a:t>運算</a:t>
            </a:r>
            <a:r>
              <a:rPr lang="en-US" altLang="zh-TW" sz="3800" dirty="0"/>
              <a:t>)</a:t>
            </a:r>
            <a:r>
              <a:rPr lang="zh-TW" altLang="en-US" sz="3800" dirty="0" smtClean="0"/>
              <a:t>流速高於下游</a:t>
            </a:r>
            <a:r>
              <a:rPr lang="en-US" altLang="zh-TW" sz="3800" dirty="0" smtClean="0"/>
              <a:t>(</a:t>
            </a:r>
            <a:r>
              <a:rPr lang="zh-TW" altLang="en-US" sz="3800" dirty="0" smtClean="0"/>
              <a:t>儲存</a:t>
            </a:r>
            <a:r>
              <a:rPr lang="en-US" altLang="zh-TW" sz="3800" dirty="0" smtClean="0"/>
              <a:t>)</a:t>
            </a:r>
          </a:p>
          <a:p>
            <a:pPr lvl="1"/>
            <a:r>
              <a:rPr lang="zh-TW" altLang="en-US" sz="3800" dirty="0" smtClean="0"/>
              <a:t>資料由上游向下游流動，</a:t>
            </a:r>
            <a:r>
              <a:rPr lang="en-US" altLang="zh-TW" sz="3800" dirty="0"/>
              <a:t> Back </a:t>
            </a:r>
            <a:r>
              <a:rPr lang="en-US" altLang="zh-TW" sz="3800" dirty="0" smtClean="0"/>
              <a:t>Pressure</a:t>
            </a:r>
            <a:r>
              <a:rPr lang="zh-TW" altLang="en-US" sz="3800" dirty="0" smtClean="0"/>
              <a:t>則以相反方向向前擴散</a:t>
            </a:r>
            <a:endParaRPr lang="en-US" altLang="zh-TW" sz="3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00" y="2024175"/>
            <a:ext cx="3960440" cy="14124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6411676"/>
            <a:ext cx="4392488" cy="36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697653" y="3549226"/>
            <a:ext cx="11609494" cy="1598508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800100">
              <a:defRPr sz="8200" b="1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Apache </a:t>
            </a:r>
            <a:r>
              <a:rPr lang="en-US" sz="6600" b="1" dirty="0" err="1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Flink</a:t>
            </a:r>
            <a:r>
              <a:rPr lang="en-US" sz="66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Development</a:t>
            </a:r>
            <a:endParaRPr sz="6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2350346" y="6244952"/>
            <a:ext cx="8304108" cy="1794935"/>
          </a:xfrm>
          <a:prstGeom prst="rect">
            <a:avLst/>
          </a:prstGeom>
        </p:spPr>
        <p:txBody>
          <a:bodyPr/>
          <a:lstStyle/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Ethan Lin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ML8 </a:t>
            </a:r>
            <a:r>
              <a:rPr lang="en-US" sz="3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CIM System Div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en-US" sz="34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</a:rPr>
              <a:t>2017.02.14</a:t>
            </a:r>
            <a:endParaRPr sz="3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  <a:p>
            <a:pPr lvl="3" defTabSz="800100">
              <a:spcBef>
                <a:spcPts val="1000"/>
              </a:spcBef>
              <a:defRPr sz="1800"/>
            </a:pPr>
            <a:r>
              <a:rPr lang="en-US"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Ethan_Lin</a:t>
            </a:r>
            <a:r>
              <a:rPr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@</a:t>
            </a:r>
            <a:r>
              <a:rPr lang="en-US"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wistron</a:t>
            </a:r>
            <a:r>
              <a:rPr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UnicodeMS"/>
                <a:sym typeface="ArialUnicodeMS"/>
                <a:hlinkClick r:id="rId3"/>
              </a:rPr>
              <a:t>.com</a:t>
            </a:r>
            <a:endParaRPr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UnicodeMS"/>
              <a:sym typeface="ArialUnicodeM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287866" y="8086513"/>
            <a:ext cx="12429069" cy="193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b">
            <a:spAutoFit/>
          </a:bodyPr>
          <a:lstStyle>
            <a:lvl1pPr algn="ctr" defTabSz="800100">
              <a:defRPr sz="900">
                <a:solidFill>
                  <a:srgbClr val="939393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900" dirty="0">
              <a:solidFill>
                <a:srgbClr val="93939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94" y="8280400"/>
            <a:ext cx="2528675" cy="1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0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 </a:t>
            </a:r>
            <a:r>
              <a:rPr lang="en-US" altLang="zh-TW" sz="3800" dirty="0"/>
              <a:t>Program Basic </a:t>
            </a:r>
            <a:r>
              <a:rPr lang="en-US" altLang="zh-TW" sz="3800" dirty="0" smtClean="0"/>
              <a:t>Structure</a:t>
            </a:r>
          </a:p>
          <a:p>
            <a:r>
              <a:rPr lang="en-US" altLang="zh-TW" sz="3800" dirty="0"/>
              <a:t>Stream </a:t>
            </a:r>
            <a:r>
              <a:rPr lang="en-US" altLang="zh-TW" sz="3800" dirty="0" smtClean="0"/>
              <a:t>Operation</a:t>
            </a:r>
          </a:p>
          <a:p>
            <a:pPr lvl="1"/>
            <a:r>
              <a:rPr lang="en-US" altLang="zh-TW" sz="3800" dirty="0"/>
              <a:t>Operation Overview</a:t>
            </a:r>
          </a:p>
          <a:p>
            <a:pPr lvl="1"/>
            <a:r>
              <a:rPr lang="en-US" altLang="zh-TW" sz="3800" dirty="0"/>
              <a:t>Data Sources</a:t>
            </a:r>
          </a:p>
          <a:p>
            <a:pPr lvl="1"/>
            <a:r>
              <a:rPr lang="en-US" altLang="zh-TW" sz="3800" dirty="0"/>
              <a:t>Time Characteristics</a:t>
            </a:r>
          </a:p>
          <a:p>
            <a:pPr lvl="1"/>
            <a:r>
              <a:rPr lang="en-US" altLang="zh-TW" sz="3800" dirty="0" err="1"/>
              <a:t>KeyedStream</a:t>
            </a:r>
            <a:endParaRPr lang="en-US" altLang="zh-TW" sz="3800" dirty="0"/>
          </a:p>
          <a:p>
            <a:pPr lvl="1"/>
            <a:r>
              <a:rPr lang="en-US" altLang="zh-TW" sz="3800" dirty="0"/>
              <a:t>Window Assigner</a:t>
            </a:r>
          </a:p>
          <a:p>
            <a:pPr lvl="1"/>
            <a:r>
              <a:rPr lang="en-US" altLang="zh-TW" sz="3800" dirty="0"/>
              <a:t>Window </a:t>
            </a:r>
            <a:r>
              <a:rPr lang="en-US" altLang="zh-TW" sz="3800" dirty="0" smtClean="0"/>
              <a:t>Functions</a:t>
            </a:r>
            <a:endParaRPr lang="en-US" altLang="zh-TW" sz="3800" dirty="0" smtClean="0"/>
          </a:p>
          <a:p>
            <a:r>
              <a:rPr lang="en-US" altLang="zh-TW" sz="3800" dirty="0"/>
              <a:t>Use Case</a:t>
            </a:r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3220433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48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Streaming Program Basic </a:t>
            </a:r>
            <a:r>
              <a:rPr lang="en-US" sz="4800" b="1" dirty="0">
                <a:solidFill>
                  <a:srgbClr val="FFFFFF"/>
                </a:solidFill>
                <a:cs typeface="ArialUnicodeMS"/>
                <a:sym typeface="ArialUnicodeMS"/>
              </a:rPr>
              <a:t>Structure</a:t>
            </a:r>
            <a:endParaRPr lang="en-US" sz="4800" b="1" dirty="0" smtClean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28686287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Flink</a:t>
            </a:r>
            <a:r>
              <a:rPr lang="zh-TW" altLang="en-US" dirty="0" smtClean="0"/>
              <a:t>模組 </a:t>
            </a:r>
            <a:r>
              <a:rPr lang="en-US" altLang="zh-TW" dirty="0"/>
              <a:t>- DataStream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Basic </a:t>
            </a:r>
            <a:r>
              <a:rPr lang="en-US" altLang="zh-TW" sz="8000" dirty="0" smtClean="0"/>
              <a:t>Structure (1/4)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28" y="2932584"/>
            <a:ext cx="9481760" cy="58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58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Structure </a:t>
            </a:r>
            <a:r>
              <a:rPr lang="en-US" altLang="zh-TW" dirty="0" smtClean="0"/>
              <a:t>(</a:t>
            </a:r>
            <a:r>
              <a:rPr lang="en-US" altLang="zh-TW" dirty="0"/>
              <a:t>2</a:t>
            </a:r>
            <a:r>
              <a:rPr lang="en-US" altLang="zh-TW" dirty="0" smtClean="0"/>
              <a:t>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3800" dirty="0" smtClean="0"/>
              <a:t>Flink DataStream</a:t>
            </a:r>
            <a:r>
              <a:rPr lang="zh-TW" altLang="en-US" sz="3800" dirty="0" smtClean="0"/>
              <a:t>程式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獲取執行環境</a:t>
            </a:r>
            <a:endParaRPr lang="en-US" altLang="zh-TW" sz="3800" dirty="0" smtClean="0"/>
          </a:p>
          <a:p>
            <a:pPr lvl="2"/>
            <a:r>
              <a:rPr lang="en-US" altLang="zh-TW" sz="3800" dirty="0" err="1"/>
              <a:t>StreamExecutionEnvironment.getExecutionEnvironment</a:t>
            </a:r>
            <a:r>
              <a:rPr lang="en-US" altLang="zh-TW" sz="3800" dirty="0" smtClean="0"/>
              <a:t>()</a:t>
            </a:r>
          </a:p>
          <a:p>
            <a:pPr lvl="1"/>
            <a:r>
              <a:rPr lang="zh-TW" altLang="en-US" sz="3800" dirty="0" smtClean="0"/>
              <a:t>讀取資料來源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檔案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Socket</a:t>
            </a:r>
          </a:p>
          <a:p>
            <a:pPr lvl="2"/>
            <a:r>
              <a:rPr lang="en-US" altLang="zh-TW" sz="3800" dirty="0" smtClean="0"/>
              <a:t>Flink source connectors (Kafka</a:t>
            </a:r>
            <a:r>
              <a:rPr lang="en-US" altLang="zh-TW" sz="3800" dirty="0"/>
              <a:t>, </a:t>
            </a:r>
            <a:r>
              <a:rPr lang="en-US" altLang="zh-TW" sz="3800" dirty="0" err="1" smtClean="0"/>
              <a:t>RabbitMQ</a:t>
            </a:r>
            <a:r>
              <a:rPr lang="en-US" altLang="zh-TW" sz="3800" dirty="0" smtClean="0"/>
              <a:t>…)</a:t>
            </a:r>
          </a:p>
          <a:p>
            <a:pPr lvl="1"/>
            <a:r>
              <a:rPr lang="zh-TW" altLang="en-US" sz="3800" dirty="0" smtClean="0"/>
              <a:t>轉換</a:t>
            </a:r>
            <a:endParaRPr lang="en-US" altLang="zh-TW" sz="3800" dirty="0" smtClean="0"/>
          </a:p>
          <a:p>
            <a:pPr lvl="2"/>
            <a:r>
              <a:rPr lang="zh-TW" altLang="en-US" sz="3800" dirty="0" smtClean="0"/>
              <a:t>基本轉換</a:t>
            </a:r>
            <a:r>
              <a:rPr lang="en-US" altLang="zh-TW" sz="3800" dirty="0" smtClean="0"/>
              <a:t>: </a:t>
            </a:r>
            <a:r>
              <a:rPr lang="en-US" altLang="zh-TW" sz="3800" dirty="0"/>
              <a:t>Map, Reduce, Filter, </a:t>
            </a:r>
            <a:r>
              <a:rPr lang="en-US" altLang="zh-TW" sz="3800" dirty="0" smtClean="0"/>
              <a:t>Aggregations…</a:t>
            </a:r>
          </a:p>
          <a:p>
            <a:pPr lvl="2"/>
            <a:r>
              <a:rPr lang="zh-TW" altLang="en-US" sz="3800" dirty="0" smtClean="0"/>
              <a:t>二進位串流轉換</a:t>
            </a:r>
            <a:r>
              <a:rPr lang="en-US" altLang="zh-TW" sz="3800" dirty="0"/>
              <a:t>: </a:t>
            </a:r>
            <a:r>
              <a:rPr lang="en-US" altLang="zh-TW" sz="3800" dirty="0" err="1"/>
              <a:t>CoMap</a:t>
            </a:r>
            <a:r>
              <a:rPr lang="en-US" altLang="zh-TW" sz="3800" dirty="0"/>
              <a:t>, </a:t>
            </a:r>
            <a:r>
              <a:rPr lang="en-US" altLang="zh-TW" sz="3800" dirty="0" err="1" smtClean="0"/>
              <a:t>CoReduce</a:t>
            </a:r>
            <a:r>
              <a:rPr lang="en-US" altLang="zh-TW" sz="3800" dirty="0" smtClean="0"/>
              <a:t>…</a:t>
            </a:r>
          </a:p>
          <a:p>
            <a:pPr lvl="2"/>
            <a:r>
              <a:rPr lang="en-US" altLang="zh-TW" sz="3800" dirty="0"/>
              <a:t>Windows: Time, Count, </a:t>
            </a:r>
            <a:r>
              <a:rPr lang="en-US" altLang="zh-TW" sz="3800" dirty="0" smtClean="0"/>
              <a:t>Delta…</a:t>
            </a:r>
          </a:p>
          <a:p>
            <a:pPr lvl="2"/>
            <a:r>
              <a:rPr lang="zh-TW" altLang="en-US" sz="3800" dirty="0" smtClean="0"/>
              <a:t>多串流操作</a:t>
            </a:r>
            <a:r>
              <a:rPr lang="en-US" altLang="zh-TW" sz="3800" dirty="0"/>
              <a:t>: Joins, </a:t>
            </a:r>
            <a:r>
              <a:rPr lang="en-US" altLang="zh-TW" sz="3800" dirty="0" smtClean="0"/>
              <a:t>Crosses…</a:t>
            </a:r>
          </a:p>
          <a:p>
            <a:pPr lvl="2"/>
            <a:r>
              <a:rPr lang="zh-TW" altLang="en-US" sz="3800" dirty="0" smtClean="0"/>
              <a:t>迭代</a:t>
            </a:r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114037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Structure </a:t>
            </a:r>
            <a:r>
              <a:rPr lang="en-US" altLang="zh-TW" dirty="0" smtClean="0"/>
              <a:t>(</a:t>
            </a:r>
            <a:r>
              <a:rPr lang="en-US" altLang="zh-TW" dirty="0"/>
              <a:t>3</a:t>
            </a:r>
            <a:r>
              <a:rPr lang="en-US" altLang="zh-TW" dirty="0" smtClean="0"/>
              <a:t>/4)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Flink DataStream</a:t>
            </a:r>
            <a:r>
              <a:rPr lang="zh-TW" altLang="en-US" sz="2400" dirty="0" smtClean="0"/>
              <a:t>程式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輸出</a:t>
            </a:r>
            <a:endParaRPr lang="en-US" altLang="zh-TW" sz="2400" dirty="0" smtClean="0"/>
          </a:p>
          <a:p>
            <a:pPr lvl="2"/>
            <a:r>
              <a:rPr lang="en-US" altLang="zh-TW" sz="2400" dirty="0" err="1"/>
              <a:t>stdout</a:t>
            </a:r>
            <a:r>
              <a:rPr lang="en-US" altLang="zh-TW" sz="2400" dirty="0"/>
              <a:t> (print</a:t>
            </a:r>
            <a:r>
              <a:rPr lang="en-US" altLang="zh-TW" sz="2400" dirty="0" smtClean="0"/>
              <a:t>)</a:t>
            </a:r>
          </a:p>
          <a:p>
            <a:pPr lvl="2"/>
            <a:r>
              <a:rPr lang="zh-TW" altLang="en-US" sz="2400" dirty="0" smtClean="0"/>
              <a:t>檔案</a:t>
            </a:r>
            <a:endParaRPr lang="en-US" altLang="zh-TW" sz="2400" dirty="0" smtClean="0"/>
          </a:p>
          <a:p>
            <a:pPr lvl="2"/>
            <a:r>
              <a:rPr lang="en-US" altLang="zh-TW" sz="2400" dirty="0"/>
              <a:t>Flink sink connectors (</a:t>
            </a:r>
            <a:r>
              <a:rPr lang="en-US" altLang="zh-TW" sz="2400" dirty="0" err="1"/>
              <a:t>elasticsearch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Kafka)</a:t>
            </a:r>
          </a:p>
          <a:p>
            <a:pPr lvl="1"/>
            <a:r>
              <a:rPr lang="zh-TW" altLang="en-US" sz="2400" dirty="0" smtClean="0"/>
              <a:t>觸發程式執行</a:t>
            </a:r>
            <a:endParaRPr lang="en-US" altLang="zh-TW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23" y="6460976"/>
            <a:ext cx="765085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Structure </a:t>
            </a:r>
            <a:r>
              <a:rPr lang="en-US" altLang="zh-TW" dirty="0" smtClean="0"/>
              <a:t>(4/4</a:t>
            </a:r>
            <a:r>
              <a:rPr lang="en-US" altLang="zh-TW" dirty="0"/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3800" dirty="0"/>
              <a:t>Basic </a:t>
            </a:r>
            <a:r>
              <a:rPr lang="en-US" altLang="zh-TW" sz="3800" dirty="0" smtClean="0"/>
              <a:t>Structure</a:t>
            </a:r>
          </a:p>
          <a:p>
            <a:pPr lvl="1"/>
            <a:r>
              <a:rPr lang="en-US" altLang="zh-TW" sz="3800" dirty="0" smtClean="0"/>
              <a:t>Flink</a:t>
            </a:r>
            <a:r>
              <a:rPr lang="zh-TW" altLang="en-US" sz="3800" dirty="0"/>
              <a:t>同時支援串流計算與批量</a:t>
            </a:r>
            <a:r>
              <a:rPr lang="zh-TW" altLang="en-US" sz="3800" dirty="0" smtClean="0"/>
              <a:t>計算，僅需極少改動就能將</a:t>
            </a:r>
            <a:r>
              <a:rPr lang="en-US" altLang="zh-TW" sz="3800" dirty="0" smtClean="0"/>
              <a:t>batch</a:t>
            </a:r>
            <a:r>
              <a:rPr lang="zh-TW" altLang="en-US" sz="3800" dirty="0" smtClean="0"/>
              <a:t>程式改寫為</a:t>
            </a:r>
            <a:r>
              <a:rPr lang="en-US" altLang="zh-TW" sz="3800" dirty="0" smtClean="0"/>
              <a:t>Streaming</a:t>
            </a:r>
            <a:r>
              <a:rPr lang="zh-TW" altLang="en-US" sz="3800" dirty="0" smtClean="0"/>
              <a:t>程式</a:t>
            </a:r>
            <a:endParaRPr lang="en-US" altLang="zh-TW" sz="3800" dirty="0" smtClean="0"/>
          </a:p>
          <a:p>
            <a:pPr lvl="2"/>
            <a:r>
              <a:rPr lang="en-US" altLang="zh-TW" sz="3800" dirty="0" smtClean="0"/>
              <a:t>Batch</a:t>
            </a:r>
            <a:r>
              <a:rPr lang="zh-TW" altLang="en-US" sz="3800" dirty="0" smtClean="0"/>
              <a:t>僅是一種特殊的</a:t>
            </a:r>
            <a:r>
              <a:rPr lang="en-US" altLang="zh-TW" sz="3800" dirty="0" smtClean="0"/>
              <a:t>Streaming</a:t>
            </a:r>
            <a:r>
              <a:rPr lang="en-US" altLang="zh-TW" sz="3800" dirty="0"/>
              <a:t>(</a:t>
            </a:r>
            <a:r>
              <a:rPr lang="zh-TW" altLang="en-US" sz="3800" dirty="0" smtClean="0"/>
              <a:t>有範圍的</a:t>
            </a:r>
            <a:r>
              <a:rPr lang="en-US" altLang="zh-TW" sz="3800" dirty="0" smtClean="0"/>
              <a:t>Streaming)</a:t>
            </a:r>
          </a:p>
          <a:p>
            <a:pPr lvl="1"/>
            <a:r>
              <a:rPr lang="en-US" altLang="zh-TW" sz="3800" dirty="0" smtClean="0"/>
              <a:t>Connectors</a:t>
            </a:r>
          </a:p>
          <a:p>
            <a:pPr lvl="2"/>
            <a:r>
              <a:rPr lang="en-US" altLang="zh-TW" sz="3800" dirty="0"/>
              <a:t>Kafka</a:t>
            </a:r>
          </a:p>
          <a:p>
            <a:pPr lvl="2"/>
            <a:r>
              <a:rPr lang="en-US" altLang="zh-TW" sz="3800" dirty="0" smtClean="0"/>
              <a:t>Cassandra</a:t>
            </a:r>
          </a:p>
          <a:p>
            <a:pPr lvl="2"/>
            <a:r>
              <a:rPr lang="en-US" altLang="zh-TW" sz="3800" dirty="0" smtClean="0"/>
              <a:t>Kinesis</a:t>
            </a:r>
          </a:p>
          <a:p>
            <a:pPr lvl="2"/>
            <a:r>
              <a:rPr lang="en-US" altLang="zh-TW" sz="3800" dirty="0" err="1" smtClean="0"/>
              <a:t>Elasticsearch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Rolling File </a:t>
            </a:r>
            <a:r>
              <a:rPr lang="en-US" altLang="zh-TW" sz="3800" dirty="0" smtClean="0"/>
              <a:t>Sink (HDFS)</a:t>
            </a:r>
          </a:p>
          <a:p>
            <a:pPr lvl="2"/>
            <a:r>
              <a:rPr lang="en-US" altLang="zh-TW" sz="3800" dirty="0" err="1" smtClean="0"/>
              <a:t>RabbitMQ</a:t>
            </a:r>
            <a:endParaRPr lang="en-US" altLang="zh-TW" sz="3800" dirty="0" smtClean="0"/>
          </a:p>
          <a:p>
            <a:pPr lvl="2"/>
            <a:r>
              <a:rPr lang="en-US" altLang="zh-TW" sz="3800" dirty="0" err="1" smtClean="0"/>
              <a:t>NiFi</a:t>
            </a:r>
            <a:endParaRPr lang="en-US" altLang="zh-TW" sz="3800" dirty="0" smtClean="0"/>
          </a:p>
          <a:p>
            <a:pPr lvl="2"/>
            <a:r>
              <a:rPr lang="en-US" altLang="zh-TW" sz="3800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965381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80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Stream Operation</a:t>
            </a:r>
            <a:endParaRPr sz="8000" b="1" dirty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11031899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79" y="5884912"/>
            <a:ext cx="7161808" cy="31706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Streaming computation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</a:t>
            </a:r>
            <a:r>
              <a:rPr lang="zh-TW" altLang="en-US" sz="3800" dirty="0" smtClean="0"/>
              <a:t>運算</a:t>
            </a:r>
            <a:endParaRPr lang="en-US" altLang="zh-TW" sz="38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8" y="2627350"/>
            <a:ext cx="6531926" cy="3077542"/>
          </a:xfrm>
          <a:prstGeom prst="rect">
            <a:avLst/>
          </a:prstGeom>
        </p:spPr>
      </p:pic>
      <p:sp>
        <p:nvSpPr>
          <p:cNvPr id="5" name="右彎箭號 4"/>
          <p:cNvSpPr/>
          <p:nvPr/>
        </p:nvSpPr>
        <p:spPr>
          <a:xfrm flipV="1">
            <a:off x="4040320" y="6028928"/>
            <a:ext cx="1309952" cy="1295003"/>
          </a:xfrm>
          <a:prstGeom prst="bentArrow">
            <a:avLst>
              <a:gd name="adj1" fmla="val 26811"/>
              <a:gd name="adj2" fmla="val 32242"/>
              <a:gd name="adj3" fmla="val 39137"/>
              <a:gd name="adj4" fmla="val 9350"/>
            </a:avLst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8293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Stream Operation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 Operation</a:t>
            </a:r>
          </a:p>
          <a:p>
            <a:pPr lvl="1"/>
            <a:r>
              <a:rPr lang="en-US" altLang="zh-TW" sz="3800" dirty="0"/>
              <a:t>Operation </a:t>
            </a:r>
            <a:r>
              <a:rPr lang="en-US" altLang="zh-TW" sz="3800" dirty="0" smtClean="0"/>
              <a:t>Overview</a:t>
            </a:r>
          </a:p>
          <a:p>
            <a:pPr lvl="1"/>
            <a:r>
              <a:rPr lang="en-US" altLang="zh-TW" sz="3800" dirty="0" smtClean="0"/>
              <a:t>Data Sources</a:t>
            </a:r>
            <a:endParaRPr lang="en-US" altLang="zh-TW" sz="3800" dirty="0"/>
          </a:p>
          <a:p>
            <a:pPr lvl="1"/>
            <a:r>
              <a:rPr lang="en-US" altLang="zh-TW" sz="3800" dirty="0" smtClean="0"/>
              <a:t>Time </a:t>
            </a:r>
            <a:r>
              <a:rPr lang="en-US" altLang="zh-TW" sz="3800" dirty="0" smtClean="0"/>
              <a:t>Characteristics</a:t>
            </a:r>
          </a:p>
          <a:p>
            <a:pPr lvl="1"/>
            <a:r>
              <a:rPr lang="en-US" altLang="zh-TW" sz="3800" dirty="0" smtClean="0"/>
              <a:t>KeyedStream</a:t>
            </a:r>
          </a:p>
          <a:p>
            <a:pPr lvl="1"/>
            <a:r>
              <a:rPr lang="en-US" altLang="zh-TW" sz="3800" dirty="0"/>
              <a:t>Window </a:t>
            </a:r>
            <a:r>
              <a:rPr lang="en-US" altLang="zh-TW" sz="3800" dirty="0" smtClean="0"/>
              <a:t>Assigner</a:t>
            </a:r>
          </a:p>
          <a:p>
            <a:pPr lvl="1"/>
            <a:r>
              <a:rPr lang="en-US" altLang="zh-TW" sz="3800" dirty="0"/>
              <a:t>Window </a:t>
            </a:r>
            <a:r>
              <a:rPr lang="en-US" altLang="zh-TW" sz="3800" dirty="0" smtClean="0"/>
              <a:t>Functions</a:t>
            </a:r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2674664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Operation Overview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04" y="2500536"/>
            <a:ext cx="9952607" cy="61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0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Sources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 17"/>
          <p:cNvSpPr/>
          <p:nvPr/>
        </p:nvSpPr>
        <p:spPr>
          <a:xfrm>
            <a:off x="237704" y="1656184"/>
            <a:ext cx="12529392" cy="7757120"/>
          </a:xfrm>
          <a:prstGeom prst="roundRect">
            <a:avLst>
              <a:gd name="adj" fmla="val 2667"/>
            </a:avLst>
          </a:prstGeom>
          <a:noFill/>
          <a:ln w="508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 read text socket from port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DataStream&lt;String&gt;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socketLines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env.socketTextStream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"localhost"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9999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defRPr/>
            </a:pP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 read a text file ingesting new elements every 100 milliseconds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DataStream&lt;String&gt;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localLines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env.readFileStream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"/path/to/file"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WatchType.PROCESS_ONLY_APPENDED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defRPr/>
            </a:pP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 read data stream from custom source function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DataStream&lt;&lt;Tuple2&lt;Long, String&gt; stream =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env.addSource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(new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MySourceFunction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());</a:t>
            </a:r>
          </a:p>
          <a:p>
            <a:pPr>
              <a:defRPr/>
            </a:pP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 read data from many stream serving systems such as Apache Kafka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Properties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properties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new Properties();</a:t>
            </a:r>
          </a:p>
          <a:p>
            <a:pPr>
              <a:defRPr/>
            </a:pP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properties.setProperty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CN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bootstrap.servers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"localhost:9092"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defRPr/>
            </a:pPr>
            <a:r>
              <a:rPr lang="en-US" altLang="zh-CN"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properties.setProperty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"group.id"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testGroup</a:t>
            </a:r>
            <a:r>
              <a:rPr lang="en-US" altLang="zh-CN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CN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DataStream&lt;String&gt; stream =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</a:t>
            </a: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.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addSource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(new FlinkKafkaConsumer09&lt;&gt;(</a:t>
            </a:r>
            <a:r>
              <a:rPr lang="en-US" altLang="zh-CN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topic"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new </a:t>
            </a:r>
            <a:r>
              <a:rPr lang="en-US" altLang="zh-CN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SimpleStringSchema</a:t>
            </a:r>
            <a:r>
              <a:rPr lang="en-US" altLang="zh-CN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(), properties))</a:t>
            </a:r>
            <a:endParaRPr lang="en-US" altLang="zh-CN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4099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 Characteristics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Time Characteristics</a:t>
            </a:r>
          </a:p>
          <a:p>
            <a:pPr lvl="1"/>
            <a:r>
              <a:rPr lang="en-US" altLang="zh-TW" sz="3800" dirty="0" err="1"/>
              <a:t>ExecutionEnvironment.setStreamTimeCharacteristic</a:t>
            </a:r>
            <a:r>
              <a:rPr lang="en-US" altLang="zh-TW" sz="3800" dirty="0"/>
              <a:t>(</a:t>
            </a:r>
            <a:r>
              <a:rPr lang="en-US" altLang="zh-TW" sz="3800" dirty="0" err="1"/>
              <a:t>TimeCharacteristic.ProcessingTime</a:t>
            </a:r>
            <a:r>
              <a:rPr lang="en-US" altLang="zh-TW" sz="3800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7" y="4372744"/>
            <a:ext cx="983518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43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KeyedStream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KeyedStream</a:t>
            </a:r>
          </a:p>
          <a:p>
            <a:pPr lvl="1"/>
            <a:r>
              <a:rPr lang="zh-TW" altLang="en-US" sz="3800" dirty="0" smtClean="0"/>
              <a:t>根據</a:t>
            </a:r>
            <a:r>
              <a:rPr lang="en-US" altLang="zh-TW" sz="3800" dirty="0" smtClean="0"/>
              <a:t>key</a:t>
            </a:r>
            <a:r>
              <a:rPr lang="zh-TW" altLang="en-US" sz="3800" dirty="0" smtClean="0"/>
              <a:t>將</a:t>
            </a:r>
            <a:r>
              <a:rPr lang="en-US" altLang="zh-TW" sz="3800" dirty="0"/>
              <a:t>DataStream</a:t>
            </a:r>
            <a:r>
              <a:rPr lang="zh-TW" altLang="en-US" sz="3800" dirty="0" smtClean="0"/>
              <a:t>拆分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拆分後的</a:t>
            </a:r>
            <a:r>
              <a:rPr lang="en-US" altLang="zh-TW" sz="3800" dirty="0" err="1" smtClean="0"/>
              <a:t>KeyedStream</a:t>
            </a:r>
            <a:r>
              <a:rPr lang="zh-TW" altLang="en-US" sz="3800" dirty="0" smtClean="0"/>
              <a:t>可交由不同的</a:t>
            </a:r>
            <a:r>
              <a:rPr lang="en-US" altLang="zh-TW" sz="3800" dirty="0" smtClean="0"/>
              <a:t>worker node</a:t>
            </a:r>
            <a:r>
              <a:rPr lang="zh-TW" altLang="en-US" sz="3800" dirty="0" smtClean="0"/>
              <a:t>平行化運算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拆分後才能使用</a:t>
            </a:r>
            <a:r>
              <a:rPr lang="en-US" altLang="zh-TW" sz="3800" dirty="0" smtClean="0"/>
              <a:t>Key-Partitioned State</a:t>
            </a:r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98" y="5842570"/>
            <a:ext cx="6972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7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</a:t>
            </a:r>
            <a:r>
              <a:rPr lang="en-US" altLang="zh-TW" dirty="0" smtClean="0"/>
              <a:t>Assigner (1/5)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Window Assigner - Global </a:t>
            </a:r>
            <a:r>
              <a:rPr lang="en-US" altLang="zh-TW" sz="3800" dirty="0" smtClean="0"/>
              <a:t>Windows</a:t>
            </a:r>
          </a:p>
          <a:p>
            <a:pPr lvl="1"/>
            <a:r>
              <a:rPr lang="zh-TW" altLang="en-US" sz="3800" dirty="0" smtClean="0"/>
              <a:t>沒有界限的</a:t>
            </a:r>
            <a:r>
              <a:rPr lang="en-US" altLang="zh-TW" sz="3800" dirty="0" smtClean="0"/>
              <a:t>Window</a:t>
            </a:r>
          </a:p>
          <a:p>
            <a:pPr lvl="1"/>
            <a:r>
              <a:rPr lang="zh-TW" altLang="en-US" sz="3800" dirty="0"/>
              <a:t>需</a:t>
            </a:r>
            <a:r>
              <a:rPr lang="zh-TW" altLang="en-US" sz="3800" dirty="0" smtClean="0"/>
              <a:t>自行定義</a:t>
            </a:r>
            <a:r>
              <a:rPr lang="en-US" altLang="zh-TW" sz="3800" dirty="0" smtClean="0"/>
              <a:t>trigger</a:t>
            </a:r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47" y="4948808"/>
            <a:ext cx="1140432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7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Assigner </a:t>
            </a:r>
            <a:r>
              <a:rPr lang="en-US" altLang="zh-TW" dirty="0" smtClean="0"/>
              <a:t>(2/5</a:t>
            </a:r>
            <a:r>
              <a:rPr lang="en-US" altLang="zh-TW" dirty="0"/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Window Assigner </a:t>
            </a:r>
            <a:r>
              <a:rPr lang="en-US" altLang="zh-TW" sz="3800" dirty="0" smtClean="0"/>
              <a:t>– Tumbling Time </a:t>
            </a:r>
            <a:r>
              <a:rPr lang="en-US" altLang="zh-TW" sz="3800" dirty="0"/>
              <a:t>Windows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定</a:t>
            </a:r>
            <a:r>
              <a:rPr lang="zh-TW" altLang="en-US" sz="3800" dirty="0"/>
              <a:t>義</a:t>
            </a:r>
            <a:r>
              <a:rPr lang="en-US" altLang="zh-TW" sz="3800" dirty="0" smtClean="0"/>
              <a:t>Window</a:t>
            </a:r>
            <a:r>
              <a:rPr lang="zh-TW" altLang="en-US" sz="3800" dirty="0" smtClean="0"/>
              <a:t>大小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元素不重覆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使用</a:t>
            </a:r>
            <a:r>
              <a:rPr lang="en-US" altLang="zh-TW" sz="3800" dirty="0" err="1" smtClean="0"/>
              <a:t>TumblingEventTimeWindows</a:t>
            </a:r>
            <a:r>
              <a:rPr lang="en-US" altLang="zh-TW" sz="3800" dirty="0"/>
              <a:t> / </a:t>
            </a:r>
            <a:r>
              <a:rPr lang="en-US" altLang="zh-TW" sz="3800" dirty="0" err="1"/>
              <a:t>TumblingProcessingTimeWindows</a:t>
            </a:r>
            <a:endParaRPr lang="en-US" altLang="zh-TW" sz="3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48" y="5901630"/>
            <a:ext cx="10591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2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0" y="5812904"/>
            <a:ext cx="10582275" cy="36861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Assigner </a:t>
            </a:r>
            <a:r>
              <a:rPr lang="en-US" altLang="zh-TW" dirty="0" smtClean="0"/>
              <a:t>(3/5</a:t>
            </a:r>
            <a:r>
              <a:rPr lang="en-US" altLang="zh-TW" dirty="0"/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Window Assigner </a:t>
            </a:r>
            <a:r>
              <a:rPr lang="en-US" altLang="zh-TW" sz="3800" dirty="0" smtClean="0"/>
              <a:t>– Sliding Time </a:t>
            </a:r>
            <a:r>
              <a:rPr lang="en-US" altLang="zh-TW" sz="3800" dirty="0"/>
              <a:t>Windows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定</a:t>
            </a:r>
            <a:r>
              <a:rPr lang="zh-TW" altLang="en-US" sz="3800" dirty="0"/>
              <a:t>義</a:t>
            </a:r>
            <a:r>
              <a:rPr lang="en-US" altLang="zh-TW" sz="3800" dirty="0" smtClean="0"/>
              <a:t>Window</a:t>
            </a:r>
            <a:r>
              <a:rPr lang="zh-TW" altLang="en-US" sz="3800" dirty="0" smtClean="0"/>
              <a:t>大小及滑動的距離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元素可能重覆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使用</a:t>
            </a:r>
            <a:r>
              <a:rPr lang="en-US" altLang="zh-TW" sz="3800" dirty="0" err="1" smtClean="0"/>
              <a:t>SlidingEventTimeWindows</a:t>
            </a:r>
            <a:r>
              <a:rPr lang="en-US" altLang="zh-TW" sz="3800" dirty="0"/>
              <a:t> / </a:t>
            </a:r>
            <a:r>
              <a:rPr lang="en-US" altLang="zh-TW" sz="3800" dirty="0" err="1"/>
              <a:t>SlidingProcessingTimeWindows</a:t>
            </a:r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1403607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08" y="5380856"/>
            <a:ext cx="10591800" cy="31337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Assigner </a:t>
            </a:r>
            <a:r>
              <a:rPr lang="en-US" altLang="zh-TW" dirty="0" smtClean="0"/>
              <a:t>(4/5</a:t>
            </a:r>
            <a:r>
              <a:rPr lang="en-US" altLang="zh-TW" dirty="0"/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Window Assigner - Session Windows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定義</a:t>
            </a:r>
            <a:r>
              <a:rPr lang="en-US" altLang="zh-TW" sz="3800" dirty="0" smtClean="0"/>
              <a:t>gap</a:t>
            </a:r>
          </a:p>
          <a:p>
            <a:pPr lvl="1"/>
            <a:r>
              <a:rPr lang="zh-TW" altLang="en-US" sz="3800" dirty="0" smtClean="0"/>
              <a:t>使用</a:t>
            </a:r>
            <a:r>
              <a:rPr lang="en-US" altLang="zh-TW" sz="3800" dirty="0" err="1" smtClean="0"/>
              <a:t>EventTimeSessionWindows</a:t>
            </a:r>
            <a:r>
              <a:rPr lang="en-US" altLang="zh-TW" sz="3800" dirty="0"/>
              <a:t> / </a:t>
            </a:r>
            <a:r>
              <a:rPr lang="en-US" altLang="zh-TW" sz="3800" dirty="0" err="1"/>
              <a:t>ProcessingTimeSessionWindows</a:t>
            </a:r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3745857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Assigner </a:t>
            </a:r>
            <a:r>
              <a:rPr lang="en-US" altLang="zh-TW" dirty="0" smtClean="0"/>
              <a:t>(5/5</a:t>
            </a:r>
            <a:r>
              <a:rPr lang="en-US" altLang="zh-TW" dirty="0"/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Cheat Sheet of Window Assigners</a:t>
            </a:r>
            <a:endParaRPr lang="en-US" altLang="zh-TW" sz="3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3" y="3472644"/>
            <a:ext cx="1229241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46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Streaming computation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</a:t>
            </a:r>
            <a:r>
              <a:rPr lang="zh-TW" altLang="en-US" sz="3800" dirty="0" smtClean="0"/>
              <a:t>運算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偵測</a:t>
            </a:r>
            <a:r>
              <a:rPr lang="zh-TW" altLang="en-US" sz="3800" dirty="0"/>
              <a:t>異常的</a:t>
            </a:r>
            <a:r>
              <a:rPr lang="zh-TW" altLang="en-US" sz="3800" dirty="0" smtClean="0"/>
              <a:t>交易</a:t>
            </a:r>
            <a:endParaRPr lang="en-US" altLang="zh-TW" sz="3800" dirty="0"/>
          </a:p>
          <a:p>
            <a:pPr lvl="1"/>
            <a:endParaRPr lang="en-US" altLang="zh-TW" sz="6600" dirty="0" smtClean="0"/>
          </a:p>
          <a:p>
            <a:pPr lvl="1"/>
            <a:r>
              <a:rPr lang="zh-TW" altLang="en-US" sz="3800" dirty="0"/>
              <a:t>判斷奇怪的感測器</a:t>
            </a:r>
            <a:r>
              <a:rPr lang="zh-TW" altLang="en-US" sz="3800" dirty="0" smtClean="0"/>
              <a:t>資料</a:t>
            </a:r>
            <a:endParaRPr lang="en-US" altLang="zh-TW" sz="3800" dirty="0"/>
          </a:p>
          <a:p>
            <a:pPr lvl="1"/>
            <a:endParaRPr lang="en-US" altLang="zh-TW" sz="6600" dirty="0" smtClean="0"/>
          </a:p>
          <a:p>
            <a:pPr lvl="1"/>
            <a:r>
              <a:rPr lang="zh-TW" altLang="en-US" sz="3800" dirty="0" smtClean="0"/>
              <a:t>過濾</a:t>
            </a:r>
            <a:r>
              <a:rPr lang="zh-TW" altLang="en-US" sz="3800" dirty="0"/>
              <a:t>感興趣的</a:t>
            </a:r>
            <a:r>
              <a:rPr lang="zh-TW" altLang="en-US" sz="3800" dirty="0" smtClean="0"/>
              <a:t>資料</a:t>
            </a:r>
            <a:endParaRPr lang="en-US" altLang="zh-TW" sz="3800" dirty="0"/>
          </a:p>
          <a:p>
            <a:pPr lvl="1"/>
            <a:endParaRPr lang="en-US" altLang="zh-TW" sz="38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0" y="3492119"/>
            <a:ext cx="10698068" cy="9526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8" y="5699991"/>
            <a:ext cx="10726647" cy="905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0" y="7952583"/>
            <a:ext cx="6590985" cy="8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4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Window </a:t>
            </a:r>
            <a:r>
              <a:rPr lang="en-US" altLang="zh-TW" sz="8000" dirty="0" smtClean="0"/>
              <a:t>Functions (1/2)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3800" dirty="0" err="1" smtClean="0"/>
              <a:t>ReduceFunction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遞增性的聚合</a:t>
            </a:r>
            <a:endParaRPr lang="en-US" altLang="zh-TW" sz="3800" dirty="0" smtClean="0"/>
          </a:p>
          <a:p>
            <a:pPr lvl="1"/>
            <a:r>
              <a:rPr lang="zh-TW" altLang="en-US" sz="3800" dirty="0"/>
              <a:t>合併當前元素與上一個被 </a:t>
            </a:r>
            <a:r>
              <a:rPr lang="en-US" altLang="zh-TW" sz="3800" dirty="0" smtClean="0"/>
              <a:t>Reduce </a:t>
            </a:r>
            <a:r>
              <a:rPr lang="zh-TW" altLang="en-US" sz="3800" dirty="0"/>
              <a:t>的值，然後輸出新的</a:t>
            </a:r>
            <a:r>
              <a:rPr lang="zh-TW" altLang="en-US" sz="3800" dirty="0" smtClean="0"/>
              <a:t>值 </a:t>
            </a:r>
            <a:r>
              <a:rPr lang="en-US" altLang="zh-TW" sz="3800" dirty="0" smtClean="0"/>
              <a:t>(</a:t>
            </a:r>
            <a:r>
              <a:rPr lang="zh-TW" altLang="en-US" sz="3800" dirty="0"/>
              <a:t>三者的</a:t>
            </a:r>
            <a:r>
              <a:rPr lang="zh-TW" altLang="en-US" sz="3800" dirty="0" smtClean="0"/>
              <a:t>類型需一致</a:t>
            </a:r>
            <a:r>
              <a:rPr lang="en-US" altLang="zh-TW" sz="3800" dirty="0" smtClean="0"/>
              <a:t>)</a:t>
            </a:r>
          </a:p>
          <a:p>
            <a:pPr lvl="2"/>
            <a:r>
              <a:rPr lang="en-US" altLang="zh-TW" sz="3800" dirty="0"/>
              <a:t>[1, 2, 3, 4, 5] -&gt; reduce()  means: ((((1 + 2) + 3) + 4) + 5) = 15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沒有</a:t>
            </a:r>
            <a:r>
              <a:rPr lang="en-US" altLang="zh-TW" sz="3800" dirty="0"/>
              <a:t>w</a:t>
            </a:r>
            <a:r>
              <a:rPr lang="en-US" altLang="zh-TW" sz="3800" dirty="0" smtClean="0"/>
              <a:t>indow</a:t>
            </a:r>
            <a:r>
              <a:rPr lang="zh-TW" altLang="en-US" sz="3800" dirty="0" smtClean="0"/>
              <a:t>的</a:t>
            </a:r>
            <a:r>
              <a:rPr lang="en-US" altLang="zh-TW" sz="3800" dirty="0" smtClean="0"/>
              <a:t>meta data</a:t>
            </a:r>
          </a:p>
          <a:p>
            <a:r>
              <a:rPr lang="en-US" altLang="zh-TW" sz="3800" dirty="0" err="1"/>
              <a:t>FoldFunction</a:t>
            </a:r>
            <a:endParaRPr lang="en-US" altLang="zh-TW" sz="3800" dirty="0"/>
          </a:p>
          <a:p>
            <a:pPr lvl="1"/>
            <a:r>
              <a:rPr lang="zh-TW" altLang="en-US" sz="3800" dirty="0"/>
              <a:t>遞增性的聚合</a:t>
            </a:r>
            <a:endParaRPr lang="en-US" altLang="zh-TW" sz="3800" dirty="0"/>
          </a:p>
          <a:p>
            <a:pPr lvl="1"/>
            <a:r>
              <a:rPr lang="zh-TW" altLang="en-US" sz="3800" dirty="0"/>
              <a:t>基於初始值合併當前元素和上一個被</a:t>
            </a:r>
            <a:r>
              <a:rPr lang="en-US" altLang="zh-TW" sz="3800" dirty="0"/>
              <a:t>Fold</a:t>
            </a:r>
            <a:r>
              <a:rPr lang="zh-TW" altLang="en-US" sz="3800" dirty="0"/>
              <a:t>的值，然後輸出新值 </a:t>
            </a:r>
            <a:r>
              <a:rPr lang="en-US" altLang="zh-TW" sz="3800" dirty="0"/>
              <a:t>(</a:t>
            </a:r>
            <a:r>
              <a:rPr lang="zh-TW" altLang="en-US" sz="3800" dirty="0"/>
              <a:t>輸入值與返回值類型可以不一致</a:t>
            </a:r>
            <a:r>
              <a:rPr lang="en-US" altLang="zh-TW" sz="3800" dirty="0"/>
              <a:t>)</a:t>
            </a:r>
          </a:p>
          <a:p>
            <a:pPr lvl="2"/>
            <a:r>
              <a:rPr lang="en-US" altLang="zh-TW" sz="3800" dirty="0"/>
              <a:t>[1, 2, 3, 4, 5] -&gt; fold("start-")  means: ((((("start-" + 1) + 2) + 3) + 4)</a:t>
            </a:r>
          </a:p>
          <a:p>
            <a:pPr lvl="1"/>
            <a:r>
              <a:rPr lang="zh-TW" altLang="en-US" sz="3800" dirty="0"/>
              <a:t>沒有</a:t>
            </a:r>
            <a:r>
              <a:rPr lang="en-US" altLang="zh-TW" sz="3800" dirty="0"/>
              <a:t>window</a:t>
            </a:r>
            <a:r>
              <a:rPr lang="zh-TW" altLang="en-US" sz="3800" dirty="0"/>
              <a:t>的</a:t>
            </a:r>
            <a:r>
              <a:rPr lang="en-US" altLang="zh-TW" sz="3800" dirty="0"/>
              <a:t>meta data</a:t>
            </a:r>
          </a:p>
          <a:p>
            <a:pPr lvl="1"/>
            <a:r>
              <a:rPr lang="zh-TW" altLang="en-US" sz="3800" dirty="0"/>
              <a:t>無法使用在</a:t>
            </a:r>
            <a:r>
              <a:rPr lang="en-US" altLang="zh-TW" sz="3800" dirty="0"/>
              <a:t>session windows</a:t>
            </a:r>
          </a:p>
          <a:p>
            <a:pPr lvl="1"/>
            <a:endParaRPr lang="en-US" altLang="zh-TW" sz="3800" dirty="0" smtClean="0"/>
          </a:p>
        </p:txBody>
      </p:sp>
    </p:spTree>
    <p:extLst>
      <p:ext uri="{BB962C8B-B14F-4D97-AF65-F5344CB8AC3E}">
        <p14:creationId xmlns:p14="http://schemas.microsoft.com/office/powerpoint/2010/main" val="202360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8000" dirty="0"/>
              <a:t>Window Functions </a:t>
            </a:r>
            <a:r>
              <a:rPr lang="en-US" altLang="zh-TW" sz="8000" dirty="0" smtClean="0"/>
              <a:t>(2/2</a:t>
            </a:r>
            <a:r>
              <a:rPr lang="en-US" altLang="zh-TW" sz="8000" dirty="0"/>
              <a:t>)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>
            <a:normAutofit lnSpcReduction="10000"/>
          </a:bodyPr>
          <a:lstStyle/>
          <a:p>
            <a:r>
              <a:rPr lang="en-US" altLang="zh-TW" sz="3800" dirty="0" err="1"/>
              <a:t>WindowFunction</a:t>
            </a:r>
            <a:endParaRPr lang="en-US" altLang="zh-TW" sz="3800" dirty="0"/>
          </a:p>
          <a:p>
            <a:pPr lvl="1"/>
            <a:r>
              <a:rPr lang="zh-TW" altLang="en-US" sz="3800" dirty="0"/>
              <a:t>透過迭代器巡</a:t>
            </a:r>
            <a:r>
              <a:rPr lang="zh-TW" altLang="en-US" sz="3800" dirty="0" smtClean="0"/>
              <a:t>訪</a:t>
            </a:r>
            <a:r>
              <a:rPr lang="en-US" altLang="zh-TW" sz="3800" dirty="0" smtClean="0"/>
              <a:t>window</a:t>
            </a:r>
            <a:r>
              <a:rPr lang="zh-TW" altLang="en-US" sz="3800" dirty="0"/>
              <a:t>中所有元素</a:t>
            </a:r>
            <a:r>
              <a:rPr lang="en-US" altLang="zh-TW" sz="3800" dirty="0"/>
              <a:t>(</a:t>
            </a:r>
            <a:r>
              <a:rPr lang="zh-TW" altLang="en-US" sz="3800" dirty="0"/>
              <a:t>效率較差</a:t>
            </a:r>
            <a:r>
              <a:rPr lang="en-US" altLang="zh-TW" sz="3800" dirty="0"/>
              <a:t>)</a:t>
            </a:r>
          </a:p>
          <a:p>
            <a:pPr lvl="1"/>
            <a:r>
              <a:rPr lang="zh-TW" altLang="en-US" sz="3800" dirty="0" smtClean="0"/>
              <a:t>暫存所有的元素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自行定義</a:t>
            </a:r>
            <a:r>
              <a:rPr lang="en-US" altLang="zh-TW" sz="3800" dirty="0" smtClean="0"/>
              <a:t>apply function</a:t>
            </a:r>
            <a:r>
              <a:rPr lang="zh-TW" altLang="en-US" sz="3800" dirty="0" smtClean="0"/>
              <a:t>操作每一個元素</a:t>
            </a:r>
            <a:endParaRPr lang="zh-TW" altLang="en-US" sz="3800" dirty="0"/>
          </a:p>
          <a:p>
            <a:pPr lvl="1"/>
            <a:r>
              <a:rPr lang="zh-TW" altLang="en-US" sz="3800" dirty="0"/>
              <a:t>提供</a:t>
            </a:r>
            <a:r>
              <a:rPr lang="en-US" altLang="zh-TW" sz="3800" dirty="0"/>
              <a:t>window</a:t>
            </a:r>
            <a:r>
              <a:rPr lang="zh-TW" altLang="en-US" sz="3800" dirty="0"/>
              <a:t>的</a:t>
            </a:r>
            <a:r>
              <a:rPr lang="en-US" altLang="zh-TW" sz="3800" dirty="0"/>
              <a:t>meta data(</a:t>
            </a:r>
            <a:r>
              <a:rPr lang="zh-TW" altLang="en-US" sz="3800" dirty="0"/>
              <a:t>如</a:t>
            </a:r>
            <a:r>
              <a:rPr lang="en-US" altLang="zh-TW" sz="3800" dirty="0"/>
              <a:t>: start time, end time</a:t>
            </a:r>
            <a:r>
              <a:rPr lang="en-US" altLang="zh-TW" sz="3800" dirty="0" smtClean="0"/>
              <a:t>…)</a:t>
            </a:r>
          </a:p>
          <a:p>
            <a:r>
              <a:rPr lang="en-US" altLang="zh-TW" sz="3800" dirty="0" err="1" smtClean="0"/>
              <a:t>WindowFunction</a:t>
            </a:r>
            <a:r>
              <a:rPr lang="en-US" altLang="zh-TW" sz="3800" dirty="0" smtClean="0"/>
              <a:t> </a:t>
            </a:r>
            <a:r>
              <a:rPr lang="en-US" altLang="zh-TW" sz="3800" dirty="0"/>
              <a:t>with </a:t>
            </a:r>
            <a:r>
              <a:rPr lang="en-US" altLang="zh-TW" sz="3800" dirty="0" err="1"/>
              <a:t>ReduceFunction</a:t>
            </a:r>
            <a:r>
              <a:rPr lang="en-US" altLang="zh-TW" sz="3800" dirty="0"/>
              <a:t> / </a:t>
            </a:r>
            <a:r>
              <a:rPr lang="en-US" altLang="zh-TW" sz="3800" dirty="0" err="1" smtClean="0"/>
              <a:t>FoldFunction</a:t>
            </a:r>
            <a:endParaRPr lang="en-US" altLang="zh-TW" sz="3800" dirty="0" smtClean="0"/>
          </a:p>
          <a:p>
            <a:pPr lvl="1"/>
            <a:r>
              <a:rPr lang="zh-TW" altLang="en-US" sz="3800" dirty="0"/>
              <a:t>遞增性的聚合</a:t>
            </a:r>
            <a:endParaRPr lang="en-US" altLang="zh-TW" sz="3800" dirty="0" smtClean="0"/>
          </a:p>
          <a:p>
            <a:pPr lvl="1"/>
            <a:r>
              <a:rPr lang="zh-TW" altLang="en-US" sz="3800" dirty="0" smtClean="0"/>
              <a:t>提供</a:t>
            </a:r>
            <a:r>
              <a:rPr lang="en-US" altLang="zh-TW" sz="3800" dirty="0" smtClean="0"/>
              <a:t>window</a:t>
            </a:r>
            <a:r>
              <a:rPr lang="zh-TW" altLang="en-US" sz="3800" dirty="0"/>
              <a:t>的</a:t>
            </a:r>
            <a:r>
              <a:rPr lang="en-US" altLang="zh-TW" sz="3800" dirty="0"/>
              <a:t>meta data</a:t>
            </a:r>
            <a:endParaRPr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2521246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80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Use Case</a:t>
            </a:r>
            <a:endParaRPr sz="8000" b="1" dirty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294604238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dirty="0"/>
              <a:t>Use Case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4800" dirty="0" smtClean="0"/>
              <a:t>Live Demo</a:t>
            </a:r>
          </a:p>
        </p:txBody>
      </p:sp>
      <p:pic>
        <p:nvPicPr>
          <p:cNvPr id="2051" name="Picture 3" descr="C:\Users\10210121.WKSCN\Desktop\carousel-biz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52" y="2932584"/>
            <a:ext cx="864096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81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697653" y="3549226"/>
            <a:ext cx="11609494" cy="1598508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800100">
              <a:defRPr sz="8200" b="1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8200" b="1" dirty="0" smtClean="0">
                <a:solidFill>
                  <a:srgbClr val="FFFFFF"/>
                </a:solidFill>
              </a:rPr>
              <a:t>Apache Flink Tutorial</a:t>
            </a:r>
            <a:br>
              <a:rPr lang="en-US" sz="8200" b="1" dirty="0" smtClean="0">
                <a:solidFill>
                  <a:srgbClr val="FFFFFF"/>
                </a:solidFill>
              </a:rPr>
            </a:br>
            <a:r>
              <a:rPr lang="en-US" altLang="zh-TW" sz="8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The End, T</a:t>
            </a:r>
            <a:r>
              <a:rPr lang="en-US" altLang="zh-TW" sz="8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hanks</a:t>
            </a:r>
            <a:r>
              <a:rPr lang="en-US" altLang="zh-TW" sz="8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!</a:t>
            </a:r>
            <a:endParaRPr sz="8200" b="1" dirty="0">
              <a:solidFill>
                <a:srgbClr val="FFFFFF"/>
              </a:solidFill>
            </a:endParaRP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2350346" y="5974079"/>
            <a:ext cx="8304108" cy="1794935"/>
          </a:xfrm>
          <a:prstGeom prst="rect">
            <a:avLst/>
          </a:prstGeom>
        </p:spPr>
        <p:txBody>
          <a:bodyPr/>
          <a:lstStyle/>
          <a:p>
            <a:pPr lvl="4" defTabSz="800100">
              <a:spcBef>
                <a:spcPts val="1000"/>
              </a:spcBef>
              <a:defRPr sz="1800"/>
            </a:pPr>
            <a:r>
              <a:rPr lang="en-US" sz="2400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rPr>
              <a:t>Ethan Lin</a:t>
            </a:r>
            <a:endParaRPr sz="2400" dirty="0" smtClean="0">
              <a:solidFill>
                <a:srgbClr val="FFFFFF"/>
              </a:solidFill>
              <a:latin typeface="ArialUnicodeMS"/>
              <a:ea typeface="ArialUnicodeMS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pt-BR" sz="3400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rPr>
              <a:t>ML8 CIM System Div</a:t>
            </a:r>
            <a:endParaRPr sz="3400" dirty="0" smtClean="0">
              <a:solidFill>
                <a:srgbClr val="FFFFFF"/>
              </a:solidFill>
              <a:latin typeface="ArialUnicodeMS"/>
              <a:ea typeface="ArialUnicodeMS"/>
              <a:cs typeface="ArialUnicodeMS"/>
              <a:sym typeface="ArialUnicodeMS"/>
            </a:endParaRPr>
          </a:p>
          <a:p>
            <a:pPr lvl="4" defTabSz="800100">
              <a:spcBef>
                <a:spcPts val="1000"/>
              </a:spcBef>
              <a:defRPr sz="1800"/>
            </a:pPr>
            <a:r>
              <a:rPr lang="en-US" altLang="zh-TW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</a:rPr>
              <a:t>2015.02.24</a:t>
            </a:r>
            <a:endParaRPr dirty="0">
              <a:solidFill>
                <a:srgbClr val="FFFFFF"/>
              </a:solidFill>
              <a:latin typeface="ArialUnicodeMS"/>
              <a:ea typeface="ArialUnicodeMS"/>
              <a:cs typeface="ArialUnicodeMS"/>
              <a:sym typeface="ArialUnicodeMS"/>
            </a:endParaRPr>
          </a:p>
          <a:p>
            <a:pPr lvl="3" defTabSz="800100">
              <a:spcBef>
                <a:spcPts val="1000"/>
              </a:spcBef>
              <a:defRPr sz="1800"/>
            </a:pPr>
            <a:r>
              <a:rPr lang="en-US" u="sng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  <a:hlinkClick r:id="rId2"/>
              </a:rPr>
              <a:t>Ethan_Lin</a:t>
            </a:r>
            <a:r>
              <a:rPr u="sng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  <a:hlinkClick r:id="rId2"/>
              </a:rPr>
              <a:t>@</a:t>
            </a:r>
            <a:r>
              <a:rPr lang="en-US" u="sng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  <a:hlinkClick r:id="rId2"/>
              </a:rPr>
              <a:t>wistron</a:t>
            </a:r>
            <a:r>
              <a:rPr u="sng" dirty="0" smtClean="0">
                <a:solidFill>
                  <a:srgbClr val="FFFFFF"/>
                </a:solidFill>
                <a:latin typeface="ArialUnicodeMS"/>
                <a:ea typeface="ArialUnicodeMS"/>
                <a:cs typeface="ArialUnicodeMS"/>
                <a:sym typeface="ArialUnicodeMS"/>
                <a:hlinkClick r:id="rId2"/>
              </a:rPr>
              <a:t>.com</a:t>
            </a:r>
            <a:endParaRPr dirty="0">
              <a:solidFill>
                <a:srgbClr val="FFFFFF"/>
              </a:solidFill>
              <a:latin typeface="ArialUnicodeMS"/>
              <a:ea typeface="ArialUnicodeMS"/>
              <a:cs typeface="ArialUnicodeMS"/>
              <a:sym typeface="ArialUnicodeM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287866" y="8086513"/>
            <a:ext cx="12429069" cy="193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b">
            <a:spAutoFit/>
          </a:bodyPr>
          <a:lstStyle>
            <a:lvl1pPr algn="ctr" defTabSz="800100">
              <a:defRPr sz="900">
                <a:solidFill>
                  <a:srgbClr val="939393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9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26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6600" b="1" dirty="0">
                <a:solidFill>
                  <a:srgbClr val="FFFFFF"/>
                </a:solidFill>
                <a:cs typeface="ArialUnicodeMS"/>
                <a:sym typeface="ArialUnicodeMS"/>
              </a:rPr>
              <a:t>Appendix</a:t>
            </a:r>
            <a:endParaRPr lang="en-US" sz="6600" b="1" dirty="0" smtClean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21041742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6600" dirty="0" smtClean="0"/>
              <a:t>Flink Client</a:t>
            </a:r>
            <a:r>
              <a:rPr lang="en-US" altLang="zh-TW" sz="6600" dirty="0"/>
              <a:t> </a:t>
            </a:r>
            <a:r>
              <a:rPr lang="en-US" altLang="zh-TW" sz="6600" dirty="0" smtClean="0"/>
              <a:t>Installation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600" dirty="0" smtClean="0"/>
              <a:t>Flink</a:t>
            </a:r>
            <a:r>
              <a:rPr lang="zh-TW" altLang="en-US" sz="3600" dirty="0" smtClean="0"/>
              <a:t>的</a:t>
            </a:r>
            <a:r>
              <a:rPr lang="zh-TW" altLang="en-US" sz="3600" dirty="0"/>
              <a:t>官方</a:t>
            </a:r>
            <a:r>
              <a:rPr lang="zh-TW" altLang="en-US" sz="3600" dirty="0" smtClean="0"/>
              <a:t>下載網址是 </a:t>
            </a:r>
            <a:r>
              <a:rPr lang="en-US" altLang="zh-TW" sz="3600" dirty="0"/>
              <a:t>https://flink.apache.org/downloads.html</a:t>
            </a:r>
            <a:endParaRPr lang="en-US" altLang="zh-TW" sz="36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08" y="3580656"/>
            <a:ext cx="104394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3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000" dirty="0" smtClean="0">
                <a:solidFill>
                  <a:schemeClr val="bg1"/>
                </a:solidFill>
              </a:rPr>
              <a:t>Evolution of Big Data Platforms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Platforms </a:t>
            </a:r>
            <a:r>
              <a:rPr lang="en-US" altLang="zh-TW" sz="3800" dirty="0" smtClean="0"/>
              <a:t>Evolution</a:t>
            </a:r>
            <a:endParaRPr lang="en-US" altLang="zh-TW" sz="3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70" y="2644552"/>
            <a:ext cx="7686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8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000" dirty="0"/>
              <a:t>Evolution of Big Data Platforms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/>
              <a:t>Platforms </a:t>
            </a:r>
            <a:r>
              <a:rPr lang="en-US" altLang="zh-TW" sz="3800" dirty="0" smtClean="0"/>
              <a:t>Evolution</a:t>
            </a:r>
            <a:endParaRPr lang="en-US" altLang="zh-TW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42" y="2572544"/>
            <a:ext cx="1045533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Why Streaming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 Computation</a:t>
            </a:r>
            <a:endParaRPr lang="en-US" altLang="zh-TW" sz="3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32" y="2788568"/>
            <a:ext cx="9289032" cy="52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97653" y="3589866"/>
            <a:ext cx="11609494" cy="2567095"/>
          </a:xfrm>
          <a:prstGeom prst="rect">
            <a:avLst/>
          </a:prstGeom>
        </p:spPr>
        <p:txBody>
          <a:bodyPr lIns="27093" tIns="27093" rIns="27093" bIns="27093"/>
          <a:lstStyle/>
          <a:p>
            <a:pPr lvl="0" defTabSz="800100">
              <a:defRPr sz="1800"/>
            </a:pPr>
            <a:r>
              <a:rPr lang="en-US" sz="8000" b="1" dirty="0">
                <a:solidFill>
                  <a:srgbClr val="FFFFFF"/>
                </a:solidFill>
                <a:cs typeface="ArialUnicodeMS"/>
                <a:sym typeface="ArialUnicodeMS"/>
              </a:rPr>
              <a:t>Streaming Processor </a:t>
            </a:r>
            <a:r>
              <a:rPr lang="en-US" sz="8000" b="1" dirty="0" smtClean="0">
                <a:solidFill>
                  <a:srgbClr val="FFFFFF"/>
                </a:solidFill>
                <a:cs typeface="ArialUnicodeMS"/>
                <a:sym typeface="ArialUnicodeMS"/>
              </a:rPr>
              <a:t>Comparison</a:t>
            </a:r>
            <a:endParaRPr sz="8000" b="1" dirty="0">
              <a:solidFill>
                <a:srgbClr val="FFFFFF"/>
              </a:solidFill>
              <a:cs typeface="ArialUnicodeMS"/>
              <a:sym typeface="ArialUnicodeMS"/>
            </a:endParaRPr>
          </a:p>
        </p:txBody>
      </p:sp>
    </p:spTree>
    <p:extLst>
      <p:ext uri="{BB962C8B-B14F-4D97-AF65-F5344CB8AC3E}">
        <p14:creationId xmlns:p14="http://schemas.microsoft.com/office/powerpoint/2010/main" val="410064869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dirty="0"/>
              <a:t>Streaming Processor </a:t>
            </a:r>
            <a:r>
              <a:rPr lang="en-US" altLang="zh-TW" sz="7200" dirty="0" smtClean="0"/>
              <a:t>(1/2</a:t>
            </a:r>
            <a:r>
              <a:rPr lang="en-US" altLang="zh-TW" sz="7200" dirty="0"/>
              <a:t>)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zh-TW" altLang="en-US" sz="3800" dirty="0" smtClean="0"/>
              <a:t>其實，</a:t>
            </a:r>
            <a:r>
              <a:rPr lang="en-US" altLang="zh-TW" sz="3800" dirty="0" smtClean="0"/>
              <a:t>Streaming</a:t>
            </a:r>
            <a:r>
              <a:rPr lang="zh-TW" altLang="en-US" sz="3800" dirty="0" smtClean="0"/>
              <a:t>相當不簡單</a:t>
            </a:r>
            <a:endParaRPr lang="en-US" altLang="zh-TW" sz="3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30" y="3652664"/>
            <a:ext cx="9443356" cy="45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9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dirty="0" smtClean="0"/>
              <a:t>Streaming </a:t>
            </a:r>
            <a:r>
              <a:rPr lang="en-US" altLang="zh-TW" sz="7200" dirty="0" smtClean="0"/>
              <a:t>Processor (2/2)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728" y="1780456"/>
            <a:ext cx="12263040" cy="7776864"/>
          </a:xfrm>
        </p:spPr>
        <p:txBody>
          <a:bodyPr/>
          <a:lstStyle/>
          <a:p>
            <a:r>
              <a:rPr lang="en-US" altLang="zh-TW" sz="3800" dirty="0" smtClean="0"/>
              <a:t>Streaming</a:t>
            </a:r>
            <a:r>
              <a:rPr lang="zh-TW" altLang="en-US" sz="3800" dirty="0" smtClean="0"/>
              <a:t>運算引擎發展</a:t>
            </a:r>
            <a:endParaRPr lang="en-US" altLang="zh-TW" sz="3800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78464"/>
              </p:ext>
            </p:extLst>
          </p:nvPr>
        </p:nvGraphicFramePr>
        <p:xfrm>
          <a:off x="968624" y="2572544"/>
          <a:ext cx="11233248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984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19671</TotalTime>
  <Words>2187</Words>
  <Application>Microsoft Office PowerPoint</Application>
  <PresentationFormat>自訂</PresentationFormat>
  <Paragraphs>397</Paragraphs>
  <Slides>69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ArialUnicodeMS</vt:lpstr>
      <vt:lpstr>Avenir Next Regular</vt:lpstr>
      <vt:lpstr>Gill Sans</vt:lpstr>
      <vt:lpstr>Lucida Grande</vt:lpstr>
      <vt:lpstr>Microsoft YaHei</vt:lpstr>
      <vt:lpstr>微軟正黑體</vt:lpstr>
      <vt:lpstr>Helvetica</vt:lpstr>
      <vt:lpstr>White</vt:lpstr>
      <vt:lpstr>Apache Flink Introduction</vt:lpstr>
      <vt:lpstr>Agenda</vt:lpstr>
      <vt:lpstr>Streaming</vt:lpstr>
      <vt:lpstr>Streaming</vt:lpstr>
      <vt:lpstr>Streaming computation</vt:lpstr>
      <vt:lpstr>Streaming computation</vt:lpstr>
      <vt:lpstr>Streaming Processor Comparison</vt:lpstr>
      <vt:lpstr>Streaming Processor (1/2)</vt:lpstr>
      <vt:lpstr>Streaming Processor (2/2)</vt:lpstr>
      <vt:lpstr>Flink Introduction</vt:lpstr>
      <vt:lpstr> </vt:lpstr>
      <vt:lpstr>Flink Features</vt:lpstr>
      <vt:lpstr>Flink Components Stack</vt:lpstr>
      <vt:lpstr>Lifetime of a Flink Job</vt:lpstr>
      <vt:lpstr>Lifetime of a Flink Job</vt:lpstr>
      <vt:lpstr>Who is Using Flink?</vt:lpstr>
      <vt:lpstr> Flink Using in Alibaba </vt:lpstr>
      <vt:lpstr>Streaming Architecture in Flink</vt:lpstr>
      <vt:lpstr>Lambda Architecture</vt:lpstr>
      <vt:lpstr>Streaming-First Architecture</vt:lpstr>
      <vt:lpstr>Flink Operation</vt:lpstr>
      <vt:lpstr>Flink Operation</vt:lpstr>
      <vt:lpstr>Windows (1/4)</vt:lpstr>
      <vt:lpstr>Windows (2/4)</vt:lpstr>
      <vt:lpstr>Windows (3/4)</vt:lpstr>
      <vt:lpstr>Windows (4/4)</vt:lpstr>
      <vt:lpstr>Event-time streaming</vt:lpstr>
      <vt:lpstr>Event-time streaming (1/2)</vt:lpstr>
      <vt:lpstr>Event-time streaming (2/2)</vt:lpstr>
      <vt:lpstr>Watermarks</vt:lpstr>
      <vt:lpstr>Flink Operation</vt:lpstr>
      <vt:lpstr>Stateful Streaming (1/2)</vt:lpstr>
      <vt:lpstr>Stateful Streaming (2/2)</vt:lpstr>
      <vt:lpstr>Consistency in Flink (1/5)</vt:lpstr>
      <vt:lpstr>Consistency in Flink (2/5)</vt:lpstr>
      <vt:lpstr>Consistency in Flink (3/5)</vt:lpstr>
      <vt:lpstr>Consistency in Flink (4/5)</vt:lpstr>
      <vt:lpstr>Consistency in Flink (5/5)</vt:lpstr>
      <vt:lpstr>Flink Operation</vt:lpstr>
      <vt:lpstr>Savepoints</vt:lpstr>
      <vt:lpstr>Monitoring Back Pressure</vt:lpstr>
      <vt:lpstr>Apache Flink Development</vt:lpstr>
      <vt:lpstr>Agenda</vt:lpstr>
      <vt:lpstr>Streaming Program Basic Structure</vt:lpstr>
      <vt:lpstr>Basic Structure (1/4)</vt:lpstr>
      <vt:lpstr>Basic Structure (2/4)</vt:lpstr>
      <vt:lpstr>Basic Structure (3/4)</vt:lpstr>
      <vt:lpstr>Basic Structure (4/4)</vt:lpstr>
      <vt:lpstr>Stream Operation</vt:lpstr>
      <vt:lpstr>Stream Operation</vt:lpstr>
      <vt:lpstr>Operation Overview</vt:lpstr>
      <vt:lpstr>Data Sources</vt:lpstr>
      <vt:lpstr>Time Characteristics</vt:lpstr>
      <vt:lpstr>KeyedStream</vt:lpstr>
      <vt:lpstr>Window Assigner (1/5)</vt:lpstr>
      <vt:lpstr>Window Assigner (2/5)</vt:lpstr>
      <vt:lpstr>Window Assigner (3/5)</vt:lpstr>
      <vt:lpstr>Window Assigner (4/5)</vt:lpstr>
      <vt:lpstr>Window Assigner (5/5)</vt:lpstr>
      <vt:lpstr>Window Functions (1/2)</vt:lpstr>
      <vt:lpstr>Window Functions (2/2)</vt:lpstr>
      <vt:lpstr>Use Case</vt:lpstr>
      <vt:lpstr>Use Case</vt:lpstr>
      <vt:lpstr>Apache Flink Tutorial The End, Thanks!</vt:lpstr>
      <vt:lpstr>Appendix</vt:lpstr>
      <vt:lpstr>Flink Client Installation</vt:lpstr>
      <vt:lpstr>Evolution of Big Data Platforms</vt:lpstr>
      <vt:lpstr>Evolution of Big Data Platforms</vt:lpstr>
      <vt:lpstr>Why Streaming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 AIL/BS Overview</dc:title>
  <dc:creator>Ethan Lin/WKS/Wistron</dc:creator>
  <cp:lastModifiedBy>Ethan Lin/WHQ/Wistron</cp:lastModifiedBy>
  <cp:revision>2235</cp:revision>
  <dcterms:modified xsi:type="dcterms:W3CDTF">2017-02-24T07:14:24Z</dcterms:modified>
</cp:coreProperties>
</file>